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7"/>
  </p:notesMasterIdLst>
  <p:sldIdLst>
    <p:sldId id="256" r:id="rId2"/>
    <p:sldId id="322" r:id="rId3"/>
    <p:sldId id="323" r:id="rId4"/>
    <p:sldId id="324" r:id="rId5"/>
    <p:sldId id="325" r:id="rId6"/>
    <p:sldId id="313" r:id="rId7"/>
    <p:sldId id="337" r:id="rId8"/>
    <p:sldId id="291" r:id="rId9"/>
    <p:sldId id="292" r:id="rId10"/>
    <p:sldId id="293" r:id="rId11"/>
    <p:sldId id="297" r:id="rId12"/>
    <p:sldId id="298" r:id="rId13"/>
    <p:sldId id="317" r:id="rId14"/>
    <p:sldId id="333" r:id="rId15"/>
    <p:sldId id="334" r:id="rId16"/>
    <p:sldId id="302" r:id="rId17"/>
    <p:sldId id="321" r:id="rId18"/>
    <p:sldId id="328" r:id="rId19"/>
    <p:sldId id="327" r:id="rId20"/>
    <p:sldId id="320" r:id="rId21"/>
    <p:sldId id="330" r:id="rId22"/>
    <p:sldId id="331" r:id="rId23"/>
    <p:sldId id="341" r:id="rId24"/>
    <p:sldId id="340" r:id="rId25"/>
    <p:sldId id="332" r:id="rId26"/>
  </p:sldIdLst>
  <p:sldSz cx="9144000" cy="6858000" type="screen4x3"/>
  <p:notesSz cx="7104063"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84429" autoAdjust="0"/>
  </p:normalViewPr>
  <p:slideViewPr>
    <p:cSldViewPr>
      <p:cViewPr varScale="1">
        <p:scale>
          <a:sx n="62" d="100"/>
          <a:sy n="62" d="100"/>
        </p:scale>
        <p:origin x="1992" y="2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1C27D3-A9CF-4BEE-AB18-106B1BFD467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de-DE"/>
        </a:p>
      </dgm:t>
    </dgm:pt>
    <dgm:pt modelId="{AECF6B26-80B8-48A8-B483-BFF9F26D066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t>?wie wird bei  einer Waffe die Sicherheit hergestellt ?</a:t>
          </a:r>
        </a:p>
      </dgm:t>
    </dgm:pt>
    <dgm:pt modelId="{57E807B1-07D8-4936-A099-5B48221288F4}" type="parTrans" cxnId="{ED1C4809-82AD-49F8-AA08-BA6A411A4DE5}">
      <dgm:prSet/>
      <dgm:spPr/>
      <dgm:t>
        <a:bodyPr/>
        <a:lstStyle/>
        <a:p>
          <a:endParaRPr lang="de-DE"/>
        </a:p>
      </dgm:t>
    </dgm:pt>
    <dgm:pt modelId="{248A3C06-064B-4F89-BE7D-503F2E47C6D0}" type="sibTrans" cxnId="{ED1C4809-82AD-49F8-AA08-BA6A411A4DE5}">
      <dgm:prSet/>
      <dgm:spPr/>
      <dgm:t>
        <a:bodyPr/>
        <a:lstStyle/>
        <a:p>
          <a:endParaRPr lang="de-DE"/>
        </a:p>
      </dgm:t>
    </dgm:pt>
    <dgm:pt modelId="{9FE8526C-E47C-45BC-AFC0-20EC02CB6052}" type="pres">
      <dgm:prSet presAssocID="{D41C27D3-A9CF-4BEE-AB18-106B1BFD4675}" presName="Name0" presStyleCnt="0">
        <dgm:presLayoutVars>
          <dgm:chMax val="1"/>
          <dgm:dir/>
          <dgm:animLvl val="ctr"/>
          <dgm:resizeHandles val="exact"/>
        </dgm:presLayoutVars>
      </dgm:prSet>
      <dgm:spPr/>
    </dgm:pt>
    <dgm:pt modelId="{E30F5D7B-C5CA-4360-8F20-8396D5B1525E}" type="pres">
      <dgm:prSet presAssocID="{AECF6B26-80B8-48A8-B483-BFF9F26D0663}" presName="centerShape" presStyleLbl="node0" presStyleIdx="0" presStyleCnt="1" custScaleX="132843"/>
      <dgm:spPr/>
    </dgm:pt>
  </dgm:ptLst>
  <dgm:cxnLst>
    <dgm:cxn modelId="{ED1C4809-82AD-49F8-AA08-BA6A411A4DE5}" srcId="{D41C27D3-A9CF-4BEE-AB18-106B1BFD4675}" destId="{AECF6B26-80B8-48A8-B483-BFF9F26D0663}" srcOrd="0" destOrd="0" parTransId="{57E807B1-07D8-4936-A099-5B48221288F4}" sibTransId="{248A3C06-064B-4F89-BE7D-503F2E47C6D0}"/>
    <dgm:cxn modelId="{40AC639D-5C93-4763-9EF0-0A2A79926DBA}" type="presOf" srcId="{D41C27D3-A9CF-4BEE-AB18-106B1BFD4675}" destId="{9FE8526C-E47C-45BC-AFC0-20EC02CB6052}" srcOrd="0" destOrd="0" presId="urn:microsoft.com/office/officeart/2005/8/layout/radial6"/>
    <dgm:cxn modelId="{339B28BA-477C-4100-B85C-0EC29E617B37}" type="presOf" srcId="{AECF6B26-80B8-48A8-B483-BFF9F26D0663}" destId="{E30F5D7B-C5CA-4360-8F20-8396D5B1525E}" srcOrd="0" destOrd="0" presId="urn:microsoft.com/office/officeart/2005/8/layout/radial6"/>
    <dgm:cxn modelId="{235B43B6-5702-4AF4-9982-F66387D67CCD}" type="presParOf" srcId="{9FE8526C-E47C-45BC-AFC0-20EC02CB6052}" destId="{E30F5D7B-C5CA-4360-8F20-8396D5B1525E}" srcOrd="0"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F5D7B-C5CA-4360-8F20-8396D5B1525E}">
      <dsp:nvSpPr>
        <dsp:cNvPr id="0" name=""/>
        <dsp:cNvSpPr/>
      </dsp:nvSpPr>
      <dsp:spPr>
        <a:xfrm>
          <a:off x="1102400" y="3669"/>
          <a:ext cx="5456474" cy="4107460"/>
        </a:xfrm>
        <a:prstGeom prst="ellipse">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de-DE" sz="4800" kern="1200" dirty="0"/>
            <a:t>?wie wird bei  einer Waffe die Sicherheit hergestellt ?</a:t>
          </a:r>
        </a:p>
      </dsp:txBody>
      <dsp:txXfrm>
        <a:off x="1901482" y="605193"/>
        <a:ext cx="3858310" cy="29044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2"/>
            <a:ext cx="3078427" cy="511731"/>
          </a:xfrm>
          <a:prstGeom prst="rect">
            <a:avLst/>
          </a:prstGeom>
          <a:noFill/>
          <a:ln w="9525">
            <a:noFill/>
            <a:miter lim="800000"/>
            <a:headEnd/>
            <a:tailEnd/>
          </a:ln>
          <a:effectLst/>
        </p:spPr>
        <p:txBody>
          <a:bodyPr vert="horz" wrap="square" lIns="99490" tIns="49745" rIns="99490" bIns="49745" numCol="1" anchor="t" anchorCtr="0" compatLnSpc="1">
            <a:prstTxWarp prst="textNoShape">
              <a:avLst/>
            </a:prstTxWarp>
          </a:bodyPr>
          <a:lstStyle>
            <a:lvl1pPr>
              <a:defRPr sz="1300"/>
            </a:lvl1pPr>
          </a:lstStyle>
          <a:p>
            <a:endParaRPr lang="de-DE"/>
          </a:p>
        </p:txBody>
      </p:sp>
      <p:sp>
        <p:nvSpPr>
          <p:cNvPr id="145411" name="Rectangle 3"/>
          <p:cNvSpPr>
            <a:spLocks noGrp="1" noChangeArrowheads="1"/>
          </p:cNvSpPr>
          <p:nvPr>
            <p:ph type="dt" idx="1"/>
          </p:nvPr>
        </p:nvSpPr>
        <p:spPr bwMode="auto">
          <a:xfrm>
            <a:off x="4023993" y="2"/>
            <a:ext cx="3078427" cy="511731"/>
          </a:xfrm>
          <a:prstGeom prst="rect">
            <a:avLst/>
          </a:prstGeom>
          <a:noFill/>
          <a:ln w="9525">
            <a:noFill/>
            <a:miter lim="800000"/>
            <a:headEnd/>
            <a:tailEnd/>
          </a:ln>
          <a:effectLst/>
        </p:spPr>
        <p:txBody>
          <a:bodyPr vert="horz" wrap="square" lIns="99490" tIns="49745" rIns="99490" bIns="49745" numCol="1" anchor="t" anchorCtr="0" compatLnSpc="1">
            <a:prstTxWarp prst="textNoShape">
              <a:avLst/>
            </a:prstTxWarp>
          </a:bodyPr>
          <a:lstStyle>
            <a:lvl1pPr algn="r">
              <a:defRPr sz="1300"/>
            </a:lvl1pPr>
          </a:lstStyle>
          <a:p>
            <a:endParaRPr lang="de-DE"/>
          </a:p>
        </p:txBody>
      </p:sp>
      <p:sp>
        <p:nvSpPr>
          <p:cNvPr id="145412"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p:spPr>
      </p:sp>
      <p:sp>
        <p:nvSpPr>
          <p:cNvPr id="145413" name="Rectangle 5"/>
          <p:cNvSpPr>
            <a:spLocks noGrp="1" noChangeArrowheads="1"/>
          </p:cNvSpPr>
          <p:nvPr>
            <p:ph type="body" sz="quarter" idx="3"/>
          </p:nvPr>
        </p:nvSpPr>
        <p:spPr bwMode="auto">
          <a:xfrm>
            <a:off x="710407" y="4861442"/>
            <a:ext cx="5683250" cy="4605576"/>
          </a:xfrm>
          <a:prstGeom prst="rect">
            <a:avLst/>
          </a:prstGeom>
          <a:noFill/>
          <a:ln w="9525">
            <a:noFill/>
            <a:miter lim="800000"/>
            <a:headEnd/>
            <a:tailEnd/>
          </a:ln>
          <a:effectLst/>
        </p:spPr>
        <p:txBody>
          <a:bodyPr vert="horz" wrap="square" lIns="99490" tIns="49745" rIns="99490" bIns="49745"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45414" name="Rectangle 6"/>
          <p:cNvSpPr>
            <a:spLocks noGrp="1" noChangeArrowheads="1"/>
          </p:cNvSpPr>
          <p:nvPr>
            <p:ph type="ftr" sz="quarter" idx="4"/>
          </p:nvPr>
        </p:nvSpPr>
        <p:spPr bwMode="auto">
          <a:xfrm>
            <a:off x="0" y="9721108"/>
            <a:ext cx="3078427" cy="511731"/>
          </a:xfrm>
          <a:prstGeom prst="rect">
            <a:avLst/>
          </a:prstGeom>
          <a:noFill/>
          <a:ln w="9525">
            <a:noFill/>
            <a:miter lim="800000"/>
            <a:headEnd/>
            <a:tailEnd/>
          </a:ln>
          <a:effectLst/>
        </p:spPr>
        <p:txBody>
          <a:bodyPr vert="horz" wrap="square" lIns="99490" tIns="49745" rIns="99490" bIns="49745" numCol="1" anchor="b" anchorCtr="0" compatLnSpc="1">
            <a:prstTxWarp prst="textNoShape">
              <a:avLst/>
            </a:prstTxWarp>
          </a:bodyPr>
          <a:lstStyle>
            <a:lvl1pPr>
              <a:defRPr sz="1300"/>
            </a:lvl1pPr>
          </a:lstStyle>
          <a:p>
            <a:endParaRPr lang="de-DE"/>
          </a:p>
        </p:txBody>
      </p:sp>
      <p:sp>
        <p:nvSpPr>
          <p:cNvPr id="145415" name="Rectangle 7"/>
          <p:cNvSpPr>
            <a:spLocks noGrp="1" noChangeArrowheads="1"/>
          </p:cNvSpPr>
          <p:nvPr>
            <p:ph type="sldNum" sz="quarter" idx="5"/>
          </p:nvPr>
        </p:nvSpPr>
        <p:spPr bwMode="auto">
          <a:xfrm>
            <a:off x="4023993" y="9721108"/>
            <a:ext cx="3078427" cy="511731"/>
          </a:xfrm>
          <a:prstGeom prst="rect">
            <a:avLst/>
          </a:prstGeom>
          <a:noFill/>
          <a:ln w="9525">
            <a:noFill/>
            <a:miter lim="800000"/>
            <a:headEnd/>
            <a:tailEnd/>
          </a:ln>
          <a:effectLst/>
        </p:spPr>
        <p:txBody>
          <a:bodyPr vert="horz" wrap="square" lIns="99490" tIns="49745" rIns="99490" bIns="49745" numCol="1" anchor="b" anchorCtr="0" compatLnSpc="1">
            <a:prstTxWarp prst="textNoShape">
              <a:avLst/>
            </a:prstTxWarp>
          </a:bodyPr>
          <a:lstStyle>
            <a:lvl1pPr algn="r">
              <a:defRPr sz="1300"/>
            </a:lvl1pPr>
          </a:lstStyle>
          <a:p>
            <a:fld id="{81A26783-AE9B-42CB-B3ED-C29CCB6D7903}" type="slidenum">
              <a:rPr lang="de-DE"/>
              <a:pPr/>
              <a:t>‹Nr.›</a:t>
            </a:fld>
            <a:endParaRPr lang="de-DE"/>
          </a:p>
        </p:txBody>
      </p:sp>
    </p:spTree>
    <p:extLst>
      <p:ext uri="{BB962C8B-B14F-4D97-AF65-F5344CB8AC3E}">
        <p14:creationId xmlns:p14="http://schemas.microsoft.com/office/powerpoint/2010/main" val="25478543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1A26783-AE9B-42CB-B3ED-C29CCB6D7903}" type="slidenum">
              <a:rPr lang="de-DE" smtClean="0"/>
              <a:pPr/>
              <a:t>1</a:t>
            </a:fld>
            <a:endParaRPr lang="de-DE"/>
          </a:p>
        </p:txBody>
      </p:sp>
    </p:spTree>
    <p:extLst>
      <p:ext uri="{BB962C8B-B14F-4D97-AF65-F5344CB8AC3E}">
        <p14:creationId xmlns:p14="http://schemas.microsoft.com/office/powerpoint/2010/main" val="409213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A26783-AE9B-42CB-B3ED-C29CCB6D7903}" type="slidenum">
              <a:rPr lang="de-DE" smtClean="0"/>
              <a:pPr/>
              <a:t>7</a:t>
            </a:fld>
            <a:endParaRPr lang="de-DE"/>
          </a:p>
        </p:txBody>
      </p:sp>
    </p:spTree>
    <p:extLst>
      <p:ext uri="{BB962C8B-B14F-4D97-AF65-F5344CB8AC3E}">
        <p14:creationId xmlns:p14="http://schemas.microsoft.com/office/powerpoint/2010/main" val="2775324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A26783-AE9B-42CB-B3ED-C29CCB6D7903}" type="slidenum">
              <a:rPr lang="de-DE" smtClean="0"/>
              <a:pPr/>
              <a:t>10</a:t>
            </a:fld>
            <a:endParaRPr lang="de-DE"/>
          </a:p>
        </p:txBody>
      </p:sp>
    </p:spTree>
    <p:extLst>
      <p:ext uri="{BB962C8B-B14F-4D97-AF65-F5344CB8AC3E}">
        <p14:creationId xmlns:p14="http://schemas.microsoft.com/office/powerpoint/2010/main" val="3098241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1A26783-AE9B-42CB-B3ED-C29CCB6D7903}" type="slidenum">
              <a:rPr lang="de-DE" smtClean="0"/>
              <a:pPr/>
              <a:t>21</a:t>
            </a:fld>
            <a:endParaRPr lang="de-DE"/>
          </a:p>
        </p:txBody>
      </p:sp>
    </p:spTree>
    <p:extLst>
      <p:ext uri="{BB962C8B-B14F-4D97-AF65-F5344CB8AC3E}">
        <p14:creationId xmlns:p14="http://schemas.microsoft.com/office/powerpoint/2010/main" val="3260714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1A26783-AE9B-42CB-B3ED-C29CCB6D7903}" type="slidenum">
              <a:rPr lang="de-DE" smtClean="0"/>
              <a:pPr/>
              <a:t>22</a:t>
            </a:fld>
            <a:endParaRPr lang="de-DE"/>
          </a:p>
        </p:txBody>
      </p:sp>
    </p:spTree>
    <p:extLst>
      <p:ext uri="{BB962C8B-B14F-4D97-AF65-F5344CB8AC3E}">
        <p14:creationId xmlns:p14="http://schemas.microsoft.com/office/powerpoint/2010/main" val="150963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1A26783-AE9B-42CB-B3ED-C29CCB6D7903}" type="slidenum">
              <a:rPr lang="de-DE" smtClean="0"/>
              <a:pPr/>
              <a:t>23</a:t>
            </a:fld>
            <a:endParaRPr lang="de-DE"/>
          </a:p>
        </p:txBody>
      </p:sp>
    </p:spTree>
    <p:extLst>
      <p:ext uri="{BB962C8B-B14F-4D97-AF65-F5344CB8AC3E}">
        <p14:creationId xmlns:p14="http://schemas.microsoft.com/office/powerpoint/2010/main" val="393667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defTabSz="918223"/>
            <a:fld id="{81A26783-AE9B-42CB-B3ED-C29CCB6D7903}" type="slidenum">
              <a:rPr lang="de-DE">
                <a:solidFill>
                  <a:srgbClr val="000000"/>
                </a:solidFill>
              </a:rPr>
              <a:pPr defTabSz="918223"/>
              <a:t>24</a:t>
            </a:fld>
            <a:endParaRPr lang="de-DE">
              <a:solidFill>
                <a:srgbClr val="000000"/>
              </a:solidFill>
            </a:endParaRPr>
          </a:p>
        </p:txBody>
      </p:sp>
    </p:spTree>
    <p:extLst>
      <p:ext uri="{BB962C8B-B14F-4D97-AF65-F5344CB8AC3E}">
        <p14:creationId xmlns:p14="http://schemas.microsoft.com/office/powerpoint/2010/main" val="1424507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1A26783-AE9B-42CB-B3ED-C29CCB6D7903}" type="slidenum">
              <a:rPr lang="de-DE" smtClean="0"/>
              <a:pPr/>
              <a:t>25</a:t>
            </a:fld>
            <a:endParaRPr lang="de-DE"/>
          </a:p>
        </p:txBody>
      </p:sp>
    </p:spTree>
    <p:extLst>
      <p:ext uri="{BB962C8B-B14F-4D97-AF65-F5344CB8AC3E}">
        <p14:creationId xmlns:p14="http://schemas.microsoft.com/office/powerpoint/2010/main" val="506747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192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de-DE"/>
              <a:t>Formatvorlage des Untertitelmasters durch Klicken bearbeiten</a:t>
            </a:r>
          </a:p>
        </p:txBody>
      </p:sp>
      <p:sp>
        <p:nvSpPr>
          <p:cNvPr id="81923" name="Rectangle 3"/>
          <p:cNvSpPr>
            <a:spLocks noGrp="1" noChangeArrowheads="1"/>
          </p:cNvSpPr>
          <p:nvPr>
            <p:ph type="dt" sz="half" idx="2"/>
          </p:nvPr>
        </p:nvSpPr>
        <p:spPr>
          <a:xfrm>
            <a:off x="685800" y="6248400"/>
            <a:ext cx="1905000" cy="457200"/>
          </a:xfrm>
        </p:spPr>
        <p:txBody>
          <a:bodyPr/>
          <a:lstStyle>
            <a:lvl1pPr>
              <a:defRPr/>
            </a:lvl1pPr>
          </a:lstStyle>
          <a:p>
            <a:endParaRPr lang="de-DE"/>
          </a:p>
        </p:txBody>
      </p:sp>
      <p:sp>
        <p:nvSpPr>
          <p:cNvPr id="81924" name="Rectangle 4"/>
          <p:cNvSpPr>
            <a:spLocks noGrp="1" noChangeArrowheads="1"/>
          </p:cNvSpPr>
          <p:nvPr>
            <p:ph type="ftr" sz="quarter" idx="3"/>
          </p:nvPr>
        </p:nvSpPr>
        <p:spPr>
          <a:xfrm>
            <a:off x="3124200" y="6248400"/>
            <a:ext cx="2895600" cy="457200"/>
          </a:xfrm>
        </p:spPr>
        <p:txBody>
          <a:bodyPr/>
          <a:lstStyle>
            <a:lvl1pPr>
              <a:defRPr/>
            </a:lvl1pPr>
          </a:lstStyle>
          <a:p>
            <a:endParaRPr lang="de-DE"/>
          </a:p>
        </p:txBody>
      </p:sp>
      <p:sp>
        <p:nvSpPr>
          <p:cNvPr id="81925" name="Rectangle 5"/>
          <p:cNvSpPr>
            <a:spLocks noGrp="1" noChangeArrowheads="1"/>
          </p:cNvSpPr>
          <p:nvPr>
            <p:ph type="sldNum" sz="quarter" idx="4"/>
          </p:nvPr>
        </p:nvSpPr>
        <p:spPr>
          <a:xfrm>
            <a:off x="6553200" y="6248400"/>
            <a:ext cx="1905000" cy="457200"/>
          </a:xfrm>
        </p:spPr>
        <p:txBody>
          <a:bodyPr/>
          <a:lstStyle>
            <a:lvl1pPr>
              <a:defRPr/>
            </a:lvl1pPr>
          </a:lstStyle>
          <a:p>
            <a:fld id="{C1ED7F2C-0F36-4586-9FF0-A02267DBE927}" type="slidenum">
              <a:rPr lang="de-DE"/>
              <a:pPr/>
              <a:t>‹Nr.›</a:t>
            </a:fld>
            <a:endParaRPr lang="de-DE"/>
          </a:p>
        </p:txBody>
      </p:sp>
      <p:grpSp>
        <p:nvGrpSpPr>
          <p:cNvPr id="81926" name="Group 6"/>
          <p:cNvGrpSpPr>
            <a:grpSpLocks/>
          </p:cNvGrpSpPr>
          <p:nvPr/>
        </p:nvGrpSpPr>
        <p:grpSpPr bwMode="auto">
          <a:xfrm>
            <a:off x="0" y="914400"/>
            <a:ext cx="8686800" cy="2514600"/>
            <a:chOff x="0" y="576"/>
            <a:chExt cx="5472" cy="1584"/>
          </a:xfrm>
        </p:grpSpPr>
        <p:sp>
          <p:nvSpPr>
            <p:cNvPr id="81927"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endParaRPr lang="de-DE"/>
            </a:p>
          </p:txBody>
        </p:sp>
        <p:sp>
          <p:nvSpPr>
            <p:cNvPr id="81928"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endParaRPr lang="de-DE" sz="2400">
                <a:latin typeface="Times New Roman" pitchFamily="18" charset="0"/>
              </a:endParaRPr>
            </a:p>
          </p:txBody>
        </p:sp>
        <p:sp>
          <p:nvSpPr>
            <p:cNvPr id="81929"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de-DE" sz="2400">
                <a:latin typeface="Times New Roman" pitchFamily="18" charset="0"/>
              </a:endParaRPr>
            </a:p>
          </p:txBody>
        </p:sp>
        <p:sp>
          <p:nvSpPr>
            <p:cNvPr id="81930"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de-DE"/>
            </a:p>
          </p:txBody>
        </p:sp>
        <p:sp>
          <p:nvSpPr>
            <p:cNvPr id="81931"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de-DE"/>
            </a:p>
          </p:txBody>
        </p:sp>
      </p:grpSp>
      <p:sp>
        <p:nvSpPr>
          <p:cNvPr id="81932" name="Rectangle 12"/>
          <p:cNvSpPr>
            <a:spLocks noGrp="1" noChangeArrowheads="1"/>
          </p:cNvSpPr>
          <p:nvPr>
            <p:ph type="ctrTitle"/>
          </p:nvPr>
        </p:nvSpPr>
        <p:spPr>
          <a:xfrm>
            <a:off x="838200" y="1443038"/>
            <a:ext cx="7086600" cy="1600200"/>
          </a:xfrm>
        </p:spPr>
        <p:txBody>
          <a:bodyPr anchor="ctr"/>
          <a:lstStyle>
            <a:lvl1pPr>
              <a:defRPr/>
            </a:lvl1pPr>
          </a:lstStyle>
          <a:p>
            <a:r>
              <a:rPr lang="de-DE"/>
              <a:t>Titelmasterformat durch Klicken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5CC04ABE-1453-4223-BFC1-AFB7AAD001B3}"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1313" y="96838"/>
            <a:ext cx="1919287" cy="599916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31863" y="96838"/>
            <a:ext cx="5607050" cy="599916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AD365810-DD8D-43E5-9100-67A91F10A665}" type="slidenum">
              <a:rPr lang="de-DE"/>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931863" y="96838"/>
            <a:ext cx="7158037" cy="1412875"/>
          </a:xfrm>
        </p:spPr>
        <p:txBody>
          <a:bodyPr/>
          <a:lstStyle/>
          <a:p>
            <a:r>
              <a:rPr lang="de-DE"/>
              <a:t>Titelmasterformat durch Klicken bearbeiten</a:t>
            </a:r>
          </a:p>
        </p:txBody>
      </p:sp>
      <p:sp>
        <p:nvSpPr>
          <p:cNvPr id="3" name="Textplatzhalter 2"/>
          <p:cNvSpPr>
            <a:spLocks noGrp="1"/>
          </p:cNvSpPr>
          <p:nvPr>
            <p:ph type="body" sz="half" idx="1"/>
          </p:nvPr>
        </p:nvSpPr>
        <p:spPr>
          <a:xfrm>
            <a:off x="949325" y="1981200"/>
            <a:ext cx="375443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56163" y="1981200"/>
            <a:ext cx="375443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946150" y="6248400"/>
            <a:ext cx="1905000" cy="457200"/>
          </a:xfrm>
        </p:spPr>
        <p:txBody>
          <a:bodyPr/>
          <a:lstStyle>
            <a:lvl1pPr>
              <a:defRPr/>
            </a:lvl1pPr>
          </a:lstStyle>
          <a:p>
            <a:endParaRPr lang="de-DE"/>
          </a:p>
        </p:txBody>
      </p:sp>
      <p:sp>
        <p:nvSpPr>
          <p:cNvPr id="6" name="Fußzeilenplatzhalter 5"/>
          <p:cNvSpPr>
            <a:spLocks noGrp="1"/>
          </p:cNvSpPr>
          <p:nvPr>
            <p:ph type="ftr" sz="quarter" idx="11"/>
          </p:nvPr>
        </p:nvSpPr>
        <p:spPr>
          <a:xfrm>
            <a:off x="3352800" y="6248400"/>
            <a:ext cx="2895600" cy="457200"/>
          </a:xfrm>
        </p:spPr>
        <p:txBody>
          <a:bodyPr/>
          <a:lstStyle>
            <a:lvl1pPr>
              <a:defRPr/>
            </a:lvl1pPr>
          </a:lstStyle>
          <a:p>
            <a:endParaRPr lang="de-DE"/>
          </a:p>
        </p:txBody>
      </p:sp>
      <p:sp>
        <p:nvSpPr>
          <p:cNvPr id="7" name="Foliennummernplatzhalter 6"/>
          <p:cNvSpPr>
            <a:spLocks noGrp="1"/>
          </p:cNvSpPr>
          <p:nvPr>
            <p:ph type="sldNum" sz="quarter" idx="12"/>
          </p:nvPr>
        </p:nvSpPr>
        <p:spPr>
          <a:xfrm>
            <a:off x="6705600" y="6248400"/>
            <a:ext cx="1905000" cy="457200"/>
          </a:xfrm>
        </p:spPr>
        <p:txBody>
          <a:bodyPr/>
          <a:lstStyle>
            <a:lvl1pPr>
              <a:defRPr/>
            </a:lvl1pPr>
          </a:lstStyle>
          <a:p>
            <a:fld id="{36D915B5-F5C4-4EF6-88DC-7E0A1696505C}" type="slidenum">
              <a:rPr lang="de-DE"/>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931863" y="96838"/>
            <a:ext cx="7158037" cy="1412875"/>
          </a:xfrm>
        </p:spPr>
        <p:txBody>
          <a:bodyPr/>
          <a:lstStyle/>
          <a:p>
            <a:r>
              <a:rPr lang="de-DE"/>
              <a:t>Titelmasterformat durch Klicken bearbeiten</a:t>
            </a:r>
          </a:p>
        </p:txBody>
      </p:sp>
      <p:sp>
        <p:nvSpPr>
          <p:cNvPr id="3" name="Textplatzhalter 2"/>
          <p:cNvSpPr>
            <a:spLocks noGrp="1"/>
          </p:cNvSpPr>
          <p:nvPr>
            <p:ph type="body" sz="half" idx="1"/>
          </p:nvPr>
        </p:nvSpPr>
        <p:spPr>
          <a:xfrm>
            <a:off x="949325" y="1981200"/>
            <a:ext cx="375443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quarter" idx="2"/>
          </p:nvPr>
        </p:nvSpPr>
        <p:spPr>
          <a:xfrm>
            <a:off x="4856163" y="1981200"/>
            <a:ext cx="3754437" cy="19812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Inhaltsplatzhalter 4"/>
          <p:cNvSpPr>
            <a:spLocks noGrp="1"/>
          </p:cNvSpPr>
          <p:nvPr>
            <p:ph sz="quarter" idx="3"/>
          </p:nvPr>
        </p:nvSpPr>
        <p:spPr>
          <a:xfrm>
            <a:off x="4856163" y="4114800"/>
            <a:ext cx="3754437" cy="19812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Datumsplatzhalter 5"/>
          <p:cNvSpPr>
            <a:spLocks noGrp="1"/>
          </p:cNvSpPr>
          <p:nvPr>
            <p:ph type="dt" sz="half" idx="10"/>
          </p:nvPr>
        </p:nvSpPr>
        <p:spPr>
          <a:xfrm>
            <a:off x="946150" y="6248400"/>
            <a:ext cx="1905000" cy="457200"/>
          </a:xfrm>
        </p:spPr>
        <p:txBody>
          <a:bodyPr/>
          <a:lstStyle>
            <a:lvl1pPr>
              <a:defRPr/>
            </a:lvl1pPr>
          </a:lstStyle>
          <a:p>
            <a:endParaRPr lang="de-DE"/>
          </a:p>
        </p:txBody>
      </p:sp>
      <p:sp>
        <p:nvSpPr>
          <p:cNvPr id="7" name="Fußzeilenplatzhalter 6"/>
          <p:cNvSpPr>
            <a:spLocks noGrp="1"/>
          </p:cNvSpPr>
          <p:nvPr>
            <p:ph type="ftr" sz="quarter" idx="11"/>
          </p:nvPr>
        </p:nvSpPr>
        <p:spPr>
          <a:xfrm>
            <a:off x="3352800" y="6248400"/>
            <a:ext cx="2895600" cy="457200"/>
          </a:xfrm>
        </p:spPr>
        <p:txBody>
          <a:bodyPr/>
          <a:lstStyle>
            <a:lvl1pPr>
              <a:defRPr/>
            </a:lvl1pPr>
          </a:lstStyle>
          <a:p>
            <a:endParaRPr lang="de-DE"/>
          </a:p>
        </p:txBody>
      </p:sp>
      <p:sp>
        <p:nvSpPr>
          <p:cNvPr id="8" name="Foliennummernplatzhalter 7"/>
          <p:cNvSpPr>
            <a:spLocks noGrp="1"/>
          </p:cNvSpPr>
          <p:nvPr>
            <p:ph type="sldNum" sz="quarter" idx="12"/>
          </p:nvPr>
        </p:nvSpPr>
        <p:spPr>
          <a:xfrm>
            <a:off x="6705600" y="6248400"/>
            <a:ext cx="1905000" cy="457200"/>
          </a:xfrm>
        </p:spPr>
        <p:txBody>
          <a:bodyPr/>
          <a:lstStyle>
            <a:lvl1pPr>
              <a:defRPr/>
            </a:lvl1pPr>
          </a:lstStyle>
          <a:p>
            <a:fld id="{0595EE4B-915A-46E6-9DD2-A6CB284CD6ED}"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431A5FFB-EDC2-4C13-923C-DC4CF0BCEC93}"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CA2D64D1-167C-4381-8752-5A7D21F2BB67}"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2B5C94DD-6F7D-4712-9501-F59D649D2033}"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endParaRPr lang="de-DE"/>
          </a:p>
        </p:txBody>
      </p:sp>
      <p:sp>
        <p:nvSpPr>
          <p:cNvPr id="8" name="Fußzeilenplatzhalter 7"/>
          <p:cNvSpPr>
            <a:spLocks noGrp="1"/>
          </p:cNvSpPr>
          <p:nvPr>
            <p:ph type="ftr" sz="quarter" idx="11"/>
          </p:nvPr>
        </p:nvSpPr>
        <p:spPr/>
        <p:txBody>
          <a:bodyPr/>
          <a:lstStyle>
            <a:lvl1pPr>
              <a:defRPr/>
            </a:lvl1pPr>
          </a:lstStyle>
          <a:p>
            <a:endParaRPr lang="de-DE"/>
          </a:p>
        </p:txBody>
      </p:sp>
      <p:sp>
        <p:nvSpPr>
          <p:cNvPr id="9" name="Foliennummernplatzhalter 8"/>
          <p:cNvSpPr>
            <a:spLocks noGrp="1"/>
          </p:cNvSpPr>
          <p:nvPr>
            <p:ph type="sldNum" sz="quarter" idx="12"/>
          </p:nvPr>
        </p:nvSpPr>
        <p:spPr/>
        <p:txBody>
          <a:bodyPr/>
          <a:lstStyle>
            <a:lvl1pPr>
              <a:defRPr/>
            </a:lvl1pPr>
          </a:lstStyle>
          <a:p>
            <a:fld id="{0410F9A4-8BD7-4390-AB5C-87AEA3128CAC}"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endParaRPr lang="de-DE"/>
          </a:p>
        </p:txBody>
      </p:sp>
      <p:sp>
        <p:nvSpPr>
          <p:cNvPr id="4" name="Fußzeilenplatzhalter 3"/>
          <p:cNvSpPr>
            <a:spLocks noGrp="1"/>
          </p:cNvSpPr>
          <p:nvPr>
            <p:ph type="ftr" sz="quarter" idx="11"/>
          </p:nvPr>
        </p:nvSpPr>
        <p:spPr/>
        <p:txBody>
          <a:bodyPr/>
          <a:lstStyle>
            <a:lvl1pPr>
              <a:defRPr/>
            </a:lvl1pPr>
          </a:lstStyle>
          <a:p>
            <a:endParaRPr lang="de-DE"/>
          </a:p>
        </p:txBody>
      </p:sp>
      <p:sp>
        <p:nvSpPr>
          <p:cNvPr id="5" name="Foliennummernplatzhalter 4"/>
          <p:cNvSpPr>
            <a:spLocks noGrp="1"/>
          </p:cNvSpPr>
          <p:nvPr>
            <p:ph type="sldNum" sz="quarter" idx="12"/>
          </p:nvPr>
        </p:nvSpPr>
        <p:spPr/>
        <p:txBody>
          <a:bodyPr/>
          <a:lstStyle>
            <a:lvl1pPr>
              <a:defRPr/>
            </a:lvl1pPr>
          </a:lstStyle>
          <a:p>
            <a:fld id="{EBCF303D-1409-4BBD-9A7E-D7CEEB3A3862}"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p>
        </p:txBody>
      </p:sp>
      <p:sp>
        <p:nvSpPr>
          <p:cNvPr id="3" name="Fußzeilenplatzhalter 2"/>
          <p:cNvSpPr>
            <a:spLocks noGrp="1"/>
          </p:cNvSpPr>
          <p:nvPr>
            <p:ph type="ftr" sz="quarter" idx="11"/>
          </p:nvPr>
        </p:nvSpPr>
        <p:spPr/>
        <p:txBody>
          <a:bodyPr/>
          <a:lstStyle>
            <a:lvl1pPr>
              <a:defRPr/>
            </a:lvl1pPr>
          </a:lstStyle>
          <a:p>
            <a:endParaRPr lang="de-DE"/>
          </a:p>
        </p:txBody>
      </p:sp>
      <p:sp>
        <p:nvSpPr>
          <p:cNvPr id="4" name="Foliennummernplatzhalter 3"/>
          <p:cNvSpPr>
            <a:spLocks noGrp="1"/>
          </p:cNvSpPr>
          <p:nvPr>
            <p:ph type="sldNum" sz="quarter" idx="12"/>
          </p:nvPr>
        </p:nvSpPr>
        <p:spPr/>
        <p:txBody>
          <a:bodyPr/>
          <a:lstStyle>
            <a:lvl1pPr>
              <a:defRPr/>
            </a:lvl1pPr>
          </a:lstStyle>
          <a:p>
            <a:fld id="{8321090D-151D-46E6-8A7B-638D3FE7C0D7}"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91F06A44-B9B3-4791-9D46-1FB551633FB3}"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168602F4-76E2-48CC-B594-F8F65DD88016}"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endParaRPr lang="de-DE" sz="2400">
              <a:latin typeface="Times New Roman" pitchFamily="18" charset="0"/>
            </a:endParaRPr>
          </a:p>
        </p:txBody>
      </p:sp>
      <p:sp>
        <p:nvSpPr>
          <p:cNvPr id="8089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de-DE" sz="2400">
              <a:latin typeface="Times New Roman" pitchFamily="18" charset="0"/>
            </a:endParaRPr>
          </a:p>
        </p:txBody>
      </p:sp>
      <p:sp>
        <p:nvSpPr>
          <p:cNvPr id="80900"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de-DE"/>
              <a:t>Titelmasterformat durch Klicken bearbeiten</a:t>
            </a:r>
          </a:p>
        </p:txBody>
      </p:sp>
      <p:sp>
        <p:nvSpPr>
          <p:cNvPr id="80901"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8090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de-DE"/>
          </a:p>
        </p:txBody>
      </p:sp>
      <p:sp>
        <p:nvSpPr>
          <p:cNvPr id="8090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de-DE"/>
          </a:p>
        </p:txBody>
      </p:sp>
      <p:sp>
        <p:nvSpPr>
          <p:cNvPr id="8090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94F3FE1F-FCFD-4974-84D8-D09B4F6040F5}" type="slidenum">
              <a:rPr lang="de-DE"/>
              <a:pPr/>
              <a:t>‹Nr.›</a:t>
            </a:fld>
            <a:endParaRPr lang="de-DE"/>
          </a:p>
        </p:txBody>
      </p:sp>
      <p:sp>
        <p:nvSpPr>
          <p:cNvPr id="8090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de-DE"/>
          </a:p>
        </p:txBody>
      </p:sp>
      <p:sp>
        <p:nvSpPr>
          <p:cNvPr id="8090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de-DE"/>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hf hdr="0" ft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rk-schwabmuenchen.de/Bilder/RAG/Sicherheitsbelehrung_nach_der_Schiesssportordnung_des_VdRBw.pdf" TargetMode="External"/><Relationship Id="rId2" Type="http://schemas.openxmlformats.org/officeDocument/2006/relationships/hyperlink" Target="http://rk-schwabmuenchen.de/Bilder/RAG/RAG-Schiesssportordnung.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esetze-im-internet.de/waffg_2002/__5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redaktion.polizei.nrw/artikel/polizei-vor-ort"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gesetze-im-internet.de/waffg_2002/__36.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esetze-im-internet.de/waffg_2002/__36.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4"/>
          </p:nvPr>
        </p:nvSpPr>
        <p:spPr/>
        <p:txBody>
          <a:bodyPr/>
          <a:lstStyle/>
          <a:p>
            <a:fld id="{E0B0C165-34AC-4088-AE91-7C3597F66252}" type="slidenum">
              <a:rPr lang="de-DE"/>
              <a:pPr/>
              <a:t>1</a:t>
            </a:fld>
            <a:endParaRPr lang="de-DE"/>
          </a:p>
        </p:txBody>
      </p:sp>
      <p:sp>
        <p:nvSpPr>
          <p:cNvPr id="2050" name="Rectangle 2"/>
          <p:cNvSpPr>
            <a:spLocks noGrp="1" noChangeArrowheads="1"/>
          </p:cNvSpPr>
          <p:nvPr>
            <p:ph type="ctrTitle"/>
          </p:nvPr>
        </p:nvSpPr>
        <p:spPr>
          <a:xfrm>
            <a:off x="899592" y="1959009"/>
            <a:ext cx="7086600" cy="1694573"/>
          </a:xfrm>
        </p:spPr>
        <p:txBody>
          <a:bodyPr/>
          <a:lstStyle/>
          <a:p>
            <a:pPr algn="ctr"/>
            <a:r>
              <a:rPr lang="de-DE" sz="2800" dirty="0"/>
              <a:t>Sicherheitsbelehrung / Qualifizierung</a:t>
            </a:r>
            <a:br>
              <a:rPr lang="de-DE" sz="2800" dirty="0"/>
            </a:br>
            <a:r>
              <a:rPr lang="de-DE" sz="2800" dirty="0"/>
              <a:t>der Standaufsichten für 2025</a:t>
            </a:r>
            <a:br>
              <a:rPr lang="de-DE" sz="2800" dirty="0"/>
            </a:br>
            <a:br>
              <a:rPr lang="de-DE" sz="2800" dirty="0"/>
            </a:br>
            <a:r>
              <a:rPr lang="de-DE" sz="1600" b="1" dirty="0">
                <a:solidFill>
                  <a:srgbClr val="FF0000"/>
                </a:solidFill>
              </a:rPr>
              <a:t>- am 22.01.2025 und zum Selbststudium -</a:t>
            </a:r>
            <a:br>
              <a:rPr lang="de-DE" sz="1600" b="1" dirty="0">
                <a:solidFill>
                  <a:srgbClr val="FF0000"/>
                </a:solidFill>
              </a:rPr>
            </a:br>
            <a:endParaRPr lang="de-DE" sz="1600" b="1" dirty="0">
              <a:solidFill>
                <a:srgbClr val="FF0000"/>
              </a:solidFill>
            </a:endParaRPr>
          </a:p>
        </p:txBody>
      </p:sp>
      <p:sp>
        <p:nvSpPr>
          <p:cNvPr id="2051" name="Rectangle 3"/>
          <p:cNvSpPr>
            <a:spLocks noGrp="1" noChangeArrowheads="1"/>
          </p:cNvSpPr>
          <p:nvPr>
            <p:ph type="subTitle" idx="1"/>
          </p:nvPr>
        </p:nvSpPr>
        <p:spPr>
          <a:xfrm>
            <a:off x="1454905" y="3707064"/>
            <a:ext cx="5860421" cy="2232248"/>
          </a:xfrm>
        </p:spPr>
        <p:txBody>
          <a:bodyPr/>
          <a:lstStyle/>
          <a:p>
            <a:pPr algn="ctr"/>
            <a:r>
              <a:rPr lang="de-DE" sz="2800" dirty="0"/>
              <a:t>Auffrischung und zur Ausbildung</a:t>
            </a:r>
          </a:p>
          <a:p>
            <a:pPr algn="ctr"/>
            <a:r>
              <a:rPr lang="de-DE" sz="2800" dirty="0"/>
              <a:t>- Klärung von offenen Fragen -</a:t>
            </a:r>
          </a:p>
          <a:p>
            <a:pPr algn="ctr"/>
            <a:r>
              <a:rPr lang="de-DE" sz="2800" dirty="0"/>
              <a:t>in Langerringen am</a:t>
            </a:r>
          </a:p>
          <a:p>
            <a:pPr algn="ctr"/>
            <a:r>
              <a:rPr lang="de-DE" sz="2800" dirty="0"/>
              <a:t>22.01.2025 20:00 Uhr</a:t>
            </a: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529" y="179108"/>
            <a:ext cx="1299303" cy="1531810"/>
          </a:xfrm>
          <a:prstGeom prst="rect">
            <a:avLst/>
          </a:prstGeom>
        </p:spPr>
      </p:pic>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62975" y="218362"/>
            <a:ext cx="1504257" cy="1492556"/>
          </a:xfrm>
          <a:prstGeom prst="rect">
            <a:avLst/>
          </a:prstGeom>
        </p:spPr>
      </p:pic>
      <p:sp>
        <p:nvSpPr>
          <p:cNvPr id="5" name="Textfeld 4"/>
          <p:cNvSpPr txBox="1"/>
          <p:nvPr/>
        </p:nvSpPr>
        <p:spPr>
          <a:xfrm>
            <a:off x="1475656" y="344597"/>
            <a:ext cx="5372240" cy="1292662"/>
          </a:xfrm>
          <a:prstGeom prst="rect">
            <a:avLst/>
          </a:prstGeom>
          <a:noFill/>
        </p:spPr>
        <p:txBody>
          <a:bodyPr wrap="none" rtlCol="0">
            <a:spAutoFit/>
          </a:bodyPr>
          <a:lstStyle/>
          <a:p>
            <a:pPr algn="ctr"/>
            <a:r>
              <a:rPr lang="de-DE" sz="2000" b="1" dirty="0"/>
              <a:t>Veteranen- und Reservistenkameradschaft</a:t>
            </a:r>
          </a:p>
          <a:p>
            <a:pPr algn="ctr"/>
            <a:r>
              <a:rPr lang="de-DE" sz="2000" b="1" dirty="0"/>
              <a:t>Schwabmünchen e.V. 1872</a:t>
            </a:r>
          </a:p>
          <a:p>
            <a:pPr algn="ctr"/>
            <a:r>
              <a:rPr lang="de-DE" sz="2000" b="1" dirty="0"/>
              <a:t>RAG</a:t>
            </a:r>
            <a:r>
              <a:rPr lang="de-DE" dirty="0"/>
              <a:t> Schwaben-Mitte</a:t>
            </a:r>
          </a:p>
          <a:p>
            <a:pPr algn="ctr"/>
            <a:r>
              <a:rPr lang="de-DE" dirty="0"/>
              <a:t>Schwabmünchen</a:t>
            </a:r>
          </a:p>
        </p:txBody>
      </p:sp>
      <p:sp>
        <p:nvSpPr>
          <p:cNvPr id="2" name="Textfeld 1">
            <a:extLst>
              <a:ext uri="{FF2B5EF4-FFF2-40B4-BE49-F238E27FC236}">
                <a16:creationId xmlns:a16="http://schemas.microsoft.com/office/drawing/2014/main" id="{5C27A6C1-B744-9ED5-A98D-C3A05D7D8A82}"/>
              </a:ext>
            </a:extLst>
          </p:cNvPr>
          <p:cNvSpPr txBox="1"/>
          <p:nvPr/>
        </p:nvSpPr>
        <p:spPr>
          <a:xfrm>
            <a:off x="467544" y="1663336"/>
            <a:ext cx="7999688" cy="646331"/>
          </a:xfrm>
          <a:prstGeom prst="rect">
            <a:avLst/>
          </a:prstGeom>
          <a:noFill/>
        </p:spPr>
        <p:txBody>
          <a:bodyPr wrap="square" rtlCol="0">
            <a:spAutoFit/>
          </a:bodyPr>
          <a:lstStyle/>
          <a:p>
            <a:r>
              <a:rPr lang="de-DE" b="1" dirty="0">
                <a:solidFill>
                  <a:srgbClr val="7030A0"/>
                </a:solidFill>
              </a:rPr>
              <a:t>     </a:t>
            </a:r>
            <a:r>
              <a:rPr lang="de-DE" b="1" dirty="0">
                <a:solidFill>
                  <a:srgbClr val="00B050"/>
                </a:solidFill>
              </a:rPr>
              <a:t>60 Reservisten 				</a:t>
            </a:r>
            <a:r>
              <a:rPr lang="de-DE" b="1" dirty="0">
                <a:solidFill>
                  <a:srgbClr val="7030A0"/>
                </a:solidFill>
              </a:rPr>
              <a:t>150 Jahre Veteranen</a:t>
            </a:r>
            <a:r>
              <a:rPr lang="de-DE" dirty="0"/>
              <a:t>		</a:t>
            </a:r>
            <a:endParaRPr lang="de-DE" b="1" dirty="0">
              <a:solidFill>
                <a:srgbClr val="00B05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2CAA80F3-FC83-42DD-995F-DA7101DF77E0}" type="slidenum">
              <a:rPr lang="de-DE"/>
              <a:pPr/>
              <a:t>10</a:t>
            </a:fld>
            <a:endParaRPr lang="de-DE"/>
          </a:p>
        </p:txBody>
      </p:sp>
      <p:sp>
        <p:nvSpPr>
          <p:cNvPr id="125954" name="Rectangle 2"/>
          <p:cNvSpPr>
            <a:spLocks noGrp="1" noChangeArrowheads="1"/>
          </p:cNvSpPr>
          <p:nvPr>
            <p:ph type="title"/>
          </p:nvPr>
        </p:nvSpPr>
        <p:spPr/>
        <p:txBody>
          <a:bodyPr/>
          <a:lstStyle/>
          <a:p>
            <a:r>
              <a:rPr lang="de-DE"/>
              <a:t>Während des Schießens</a:t>
            </a:r>
          </a:p>
        </p:txBody>
      </p:sp>
      <p:sp>
        <p:nvSpPr>
          <p:cNvPr id="125955" name="Rectangle 3"/>
          <p:cNvSpPr>
            <a:spLocks noGrp="1" noChangeArrowheads="1"/>
          </p:cNvSpPr>
          <p:nvPr>
            <p:ph type="body" idx="1"/>
          </p:nvPr>
        </p:nvSpPr>
        <p:spPr/>
        <p:txBody>
          <a:bodyPr/>
          <a:lstStyle/>
          <a:p>
            <a:pPr>
              <a:lnSpc>
                <a:spcPct val="80000"/>
              </a:lnSpc>
            </a:pPr>
            <a:r>
              <a:rPr lang="de-DE" sz="1800" dirty="0"/>
              <a:t>Waffen dürfen nur dann </a:t>
            </a:r>
            <a:r>
              <a:rPr lang="de-DE" sz="1800" u="sng" dirty="0"/>
              <a:t>abgelegt werden</a:t>
            </a:r>
            <a:r>
              <a:rPr lang="de-DE" sz="1800" dirty="0"/>
              <a:t>, wenn sie entladen und die Verschlüsse, soweit … möglich geöffnet sind. </a:t>
            </a:r>
            <a:r>
              <a:rPr lang="de-DE" sz="1800" dirty="0" err="1">
                <a:solidFill>
                  <a:schemeClr val="bg2"/>
                </a:solidFill>
              </a:rPr>
              <a:t>SpO</a:t>
            </a:r>
            <a:r>
              <a:rPr lang="de-DE" sz="1800" dirty="0">
                <a:solidFill>
                  <a:schemeClr val="bg2"/>
                </a:solidFill>
              </a:rPr>
              <a:t>  0.2.5 / 0.2.9 </a:t>
            </a:r>
          </a:p>
          <a:p>
            <a:pPr lvl="1">
              <a:lnSpc>
                <a:spcPct val="80000"/>
              </a:lnSpc>
            </a:pPr>
            <a:r>
              <a:rPr lang="de-DE" sz="1600" dirty="0"/>
              <a:t>Bei geladenen Waffen ist grundsätzlich der Handkontakt erforderlich.</a:t>
            </a:r>
            <a:br>
              <a:rPr lang="de-DE" sz="1600" dirty="0"/>
            </a:br>
            <a:endParaRPr lang="de-DE" sz="1600" dirty="0"/>
          </a:p>
          <a:p>
            <a:pPr>
              <a:lnSpc>
                <a:spcPct val="80000"/>
              </a:lnSpc>
            </a:pPr>
            <a:r>
              <a:rPr lang="de-DE" sz="1800" dirty="0"/>
              <a:t>Im Falle von Ladehemmungen oder sonstigen Störungen muss die verantwortliche Aufsichtsperson durch den Schützen verständigt werden. </a:t>
            </a:r>
            <a:r>
              <a:rPr lang="de-DE" sz="1800" dirty="0" err="1">
                <a:solidFill>
                  <a:schemeClr val="bg2"/>
                </a:solidFill>
              </a:rPr>
              <a:t>SpO</a:t>
            </a:r>
            <a:r>
              <a:rPr lang="de-DE" sz="1800" dirty="0">
                <a:solidFill>
                  <a:schemeClr val="bg2"/>
                </a:solidFill>
              </a:rPr>
              <a:t>  0.2.10</a:t>
            </a:r>
            <a:br>
              <a:rPr lang="de-DE" sz="1800" dirty="0">
                <a:solidFill>
                  <a:schemeClr val="bg2"/>
                </a:solidFill>
              </a:rPr>
            </a:br>
            <a:endParaRPr lang="de-DE" sz="1800" dirty="0"/>
          </a:p>
          <a:p>
            <a:pPr>
              <a:lnSpc>
                <a:spcPct val="80000"/>
              </a:lnSpc>
            </a:pPr>
            <a:r>
              <a:rPr lang="de-DE" sz="1800" dirty="0"/>
              <a:t>Bei Störungen, z.B. der Scheibenzuganlagen dürfen die Schießbahnen erst  betreten werden, wenn das Schießen auf allen Bahnen vorher eingestellt  worden ist und alle Waffen entladen bzw. abgeschossen sind. </a:t>
            </a:r>
            <a:r>
              <a:rPr lang="de-DE" sz="1800" dirty="0">
                <a:solidFill>
                  <a:srgbClr val="FF0000"/>
                </a:solidFill>
              </a:rPr>
              <a:t>Des weiteren treten die Schützen von den Waffen zurück!</a:t>
            </a:r>
          </a:p>
          <a:p>
            <a:pPr>
              <a:lnSpc>
                <a:spcPct val="80000"/>
              </a:lnSpc>
              <a:buFont typeface="Wingdings" pitchFamily="2" charset="2"/>
              <a:buNone/>
            </a:pPr>
            <a:endParaRPr lang="de-DE" sz="1800" dirty="0"/>
          </a:p>
          <a:p>
            <a:pPr>
              <a:lnSpc>
                <a:spcPct val="80000"/>
              </a:lnSpc>
            </a:pPr>
            <a:r>
              <a:rPr lang="de-DE" sz="1800" dirty="0"/>
              <a:t>Vorgaben für die Eignung zur Kinder- und Jugendarbeit sind zu beachten.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DC898C9F-72B6-4EC6-B9A0-0CDE3FA783B5}" type="slidenum">
              <a:rPr lang="de-DE"/>
              <a:pPr/>
              <a:t>11</a:t>
            </a:fld>
            <a:endParaRPr lang="de-DE"/>
          </a:p>
        </p:txBody>
      </p:sp>
      <p:sp>
        <p:nvSpPr>
          <p:cNvPr id="130050" name="Rectangle 2"/>
          <p:cNvSpPr>
            <a:spLocks noGrp="1" noChangeArrowheads="1"/>
          </p:cNvSpPr>
          <p:nvPr>
            <p:ph type="title"/>
          </p:nvPr>
        </p:nvSpPr>
        <p:spPr/>
        <p:txBody>
          <a:bodyPr/>
          <a:lstStyle/>
          <a:p>
            <a:r>
              <a:rPr lang="de-DE"/>
              <a:t>Einschreiten der Aufsicht</a:t>
            </a:r>
          </a:p>
        </p:txBody>
      </p:sp>
      <p:sp>
        <p:nvSpPr>
          <p:cNvPr id="130051" name="Rectangle 3"/>
          <p:cNvSpPr>
            <a:spLocks noGrp="1" noChangeArrowheads="1"/>
          </p:cNvSpPr>
          <p:nvPr>
            <p:ph type="body" idx="1"/>
          </p:nvPr>
        </p:nvSpPr>
        <p:spPr/>
        <p:txBody>
          <a:bodyPr/>
          <a:lstStyle/>
          <a:p>
            <a:pPr>
              <a:lnSpc>
                <a:spcPct val="80000"/>
              </a:lnSpc>
            </a:pPr>
            <a:r>
              <a:rPr lang="de-DE" sz="2000"/>
              <a:t>bei unvorsichtigem Hantieren mit Waffen </a:t>
            </a:r>
            <a:r>
              <a:rPr lang="de-DE" sz="2000">
                <a:solidFill>
                  <a:schemeClr val="bg2"/>
                </a:solidFill>
              </a:rPr>
              <a:t>SpO 0.9.7.2</a:t>
            </a:r>
            <a:br>
              <a:rPr lang="de-DE" sz="2000">
                <a:solidFill>
                  <a:schemeClr val="bg2"/>
                </a:solidFill>
              </a:rPr>
            </a:br>
            <a:endParaRPr lang="de-DE" sz="2000">
              <a:solidFill>
                <a:schemeClr val="bg2"/>
              </a:solidFill>
            </a:endParaRPr>
          </a:p>
          <a:p>
            <a:pPr>
              <a:lnSpc>
                <a:spcPct val="80000"/>
              </a:lnSpc>
            </a:pPr>
            <a:r>
              <a:rPr lang="de-DE" sz="2000"/>
              <a:t>bei Störungen im Schießbetrieb, die eine Einstellung des Schießens erfordern </a:t>
            </a:r>
            <a:r>
              <a:rPr lang="de-DE" sz="2000">
                <a:solidFill>
                  <a:schemeClr val="bg2"/>
                </a:solidFill>
              </a:rPr>
              <a:t>SpO  0.2.15</a:t>
            </a:r>
            <a:br>
              <a:rPr lang="de-DE" sz="2000">
                <a:solidFill>
                  <a:schemeClr val="bg2"/>
                </a:solidFill>
              </a:rPr>
            </a:br>
            <a:endParaRPr lang="de-DE" sz="2000">
              <a:solidFill>
                <a:schemeClr val="accent2"/>
              </a:solidFill>
            </a:endParaRPr>
          </a:p>
          <a:p>
            <a:pPr>
              <a:lnSpc>
                <a:spcPct val="80000"/>
              </a:lnSpc>
            </a:pPr>
            <a:r>
              <a:rPr lang="de-DE" sz="2000"/>
              <a:t>Schützen, die sich </a:t>
            </a:r>
            <a:r>
              <a:rPr lang="de-DE" sz="2000">
                <a:solidFill>
                  <a:srgbClr val="CC0000"/>
                </a:solidFill>
              </a:rPr>
              <a:t>mit geladener Waffe </a:t>
            </a:r>
            <a:r>
              <a:rPr lang="de-DE" sz="2000"/>
              <a:t>im Schützenstand </a:t>
            </a:r>
            <a:r>
              <a:rPr lang="de-DE" sz="2000">
                <a:solidFill>
                  <a:srgbClr val="CC0000"/>
                </a:solidFill>
              </a:rPr>
              <a:t>umdrehen</a:t>
            </a:r>
            <a:r>
              <a:rPr lang="de-DE" sz="2000"/>
              <a:t> oder sonst in leichtfertiger Weise </a:t>
            </a:r>
            <a:r>
              <a:rPr lang="de-DE" sz="2000">
                <a:solidFill>
                  <a:srgbClr val="CC0000"/>
                </a:solidFill>
              </a:rPr>
              <a:t>andere gefährden</a:t>
            </a:r>
            <a:r>
              <a:rPr lang="de-DE" sz="2000"/>
              <a:t>, sind von der Teilnahme am Schießen </a:t>
            </a:r>
            <a:r>
              <a:rPr lang="de-DE" sz="2000">
                <a:solidFill>
                  <a:srgbClr val="CC0000"/>
                </a:solidFill>
              </a:rPr>
              <a:t>auszuschließen</a:t>
            </a:r>
            <a:r>
              <a:rPr lang="de-DE" sz="2000"/>
              <a:t> und </a:t>
            </a:r>
            <a:r>
              <a:rPr lang="de-DE" sz="2000">
                <a:solidFill>
                  <a:srgbClr val="CC0000"/>
                </a:solidFill>
              </a:rPr>
              <a:t>vom Stand zu verweisen</a:t>
            </a:r>
            <a:r>
              <a:rPr lang="de-DE" sz="2000"/>
              <a:t>. </a:t>
            </a:r>
            <a:r>
              <a:rPr lang="de-DE" sz="2000">
                <a:solidFill>
                  <a:schemeClr val="bg2"/>
                </a:solidFill>
              </a:rPr>
              <a:t>Schießstandordnung</a:t>
            </a:r>
            <a:br>
              <a:rPr lang="de-DE" sz="2000">
                <a:solidFill>
                  <a:schemeClr val="bg2"/>
                </a:solidFill>
              </a:rPr>
            </a:br>
            <a:endParaRPr lang="de-DE" sz="2000">
              <a:solidFill>
                <a:srgbClr val="CC0000"/>
              </a:solidFill>
            </a:endParaRPr>
          </a:p>
          <a:p>
            <a:pPr>
              <a:lnSpc>
                <a:spcPct val="80000"/>
              </a:lnSpc>
            </a:pPr>
            <a:r>
              <a:rPr lang="de-DE" sz="2000"/>
              <a:t>Grundsätzlich muss die Mündung so gerichtet sein, dass niemand durch einen   sich unbeabsichtigt lösenden Schuss gefährdet bzw. verletzt werden kann. </a:t>
            </a:r>
            <a:r>
              <a:rPr lang="de-DE" sz="2000">
                <a:solidFill>
                  <a:schemeClr val="bg2"/>
                </a:solidFill>
              </a:rPr>
              <a:t>Schießstandordnung</a:t>
            </a:r>
            <a:endParaRPr lang="de-DE" sz="200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E31FAD5E-A1DC-4564-9753-948822187A99}" type="slidenum">
              <a:rPr lang="de-DE"/>
              <a:pPr/>
              <a:t>12</a:t>
            </a:fld>
            <a:endParaRPr lang="de-DE"/>
          </a:p>
        </p:txBody>
      </p:sp>
      <p:sp>
        <p:nvSpPr>
          <p:cNvPr id="131074" name="Rectangle 2"/>
          <p:cNvSpPr>
            <a:spLocks noGrp="1" noChangeArrowheads="1"/>
          </p:cNvSpPr>
          <p:nvPr>
            <p:ph type="title"/>
          </p:nvPr>
        </p:nvSpPr>
        <p:spPr/>
        <p:txBody>
          <a:bodyPr/>
          <a:lstStyle/>
          <a:p>
            <a:r>
              <a:rPr lang="de-DE"/>
              <a:t>Nach dem Schießen</a:t>
            </a:r>
          </a:p>
        </p:txBody>
      </p:sp>
      <p:sp>
        <p:nvSpPr>
          <p:cNvPr id="131075" name="Rectangle 3"/>
          <p:cNvSpPr>
            <a:spLocks noGrp="1" noChangeArrowheads="1"/>
          </p:cNvSpPr>
          <p:nvPr>
            <p:ph type="body" idx="1"/>
          </p:nvPr>
        </p:nvSpPr>
        <p:spPr/>
        <p:txBody>
          <a:bodyPr/>
          <a:lstStyle/>
          <a:p>
            <a:pPr>
              <a:lnSpc>
                <a:spcPct val="90000"/>
              </a:lnSpc>
            </a:pPr>
            <a:r>
              <a:rPr lang="de-DE" sz="2000" dirty="0" err="1"/>
              <a:t>Schußwaffen</a:t>
            </a:r>
            <a:r>
              <a:rPr lang="de-DE" sz="2000" dirty="0"/>
              <a:t> sind unmittelbar nach Beendigung des Schießens zu entladen und die Magazine, sofern vorhanden, zu entnehmen bzw. zu entleeren.</a:t>
            </a:r>
            <a:br>
              <a:rPr lang="de-DE" sz="2000" dirty="0"/>
            </a:br>
            <a:endParaRPr lang="de-DE" sz="2000" dirty="0"/>
          </a:p>
          <a:p>
            <a:pPr>
              <a:lnSpc>
                <a:spcPct val="90000"/>
              </a:lnSpc>
            </a:pPr>
            <a:r>
              <a:rPr lang="de-DE" sz="2000" dirty="0"/>
              <a:t>Bevor der Schütze seinen Stand </a:t>
            </a:r>
            <a:r>
              <a:rPr lang="de-DE" sz="2000" dirty="0" err="1"/>
              <a:t>verläßt</a:t>
            </a:r>
            <a:r>
              <a:rPr lang="de-DE" sz="2000" dirty="0"/>
              <a:t>, muss er sich vergewissern, und</a:t>
            </a:r>
            <a:r>
              <a:rPr lang="de-DE" sz="2000" i="1" dirty="0"/>
              <a:t>  </a:t>
            </a:r>
            <a:r>
              <a:rPr lang="de-DE" sz="2000" b="1" i="1" u="sng" dirty="0">
                <a:solidFill>
                  <a:srgbClr val="FF0000"/>
                </a:solidFill>
              </a:rPr>
              <a:t>die Standaufsicht muss überprüfen</a:t>
            </a:r>
            <a:r>
              <a:rPr lang="de-DE" sz="2000" i="1" dirty="0">
                <a:solidFill>
                  <a:srgbClr val="FF0000"/>
                </a:solidFill>
              </a:rPr>
              <a:t>,  </a:t>
            </a:r>
            <a:r>
              <a:rPr lang="de-DE" sz="2000" dirty="0"/>
              <a:t>dass der Verschluss offen ist und sich keine Patrone(n) oder Geschosse im Patronenlager oder im Magazin mehr befinden.                                                    </a:t>
            </a:r>
            <a:r>
              <a:rPr lang="de-DE" sz="1800" dirty="0" err="1">
                <a:solidFill>
                  <a:schemeClr val="bg2"/>
                </a:solidFill>
              </a:rPr>
              <a:t>SpO</a:t>
            </a:r>
            <a:r>
              <a:rPr lang="de-DE" sz="1800" dirty="0">
                <a:solidFill>
                  <a:schemeClr val="bg2"/>
                </a:solidFill>
              </a:rPr>
              <a:t>  0.2.9.1</a:t>
            </a:r>
            <a:br>
              <a:rPr lang="de-DE" sz="1800" dirty="0">
                <a:solidFill>
                  <a:schemeClr val="bg2"/>
                </a:solidFill>
              </a:rPr>
            </a:br>
            <a:endParaRPr lang="de-DE" sz="1800" dirty="0">
              <a:solidFill>
                <a:schemeClr val="bg2"/>
              </a:solidFill>
            </a:endParaRPr>
          </a:p>
          <a:p>
            <a:pPr>
              <a:lnSpc>
                <a:spcPct val="90000"/>
              </a:lnSpc>
            </a:pPr>
            <a:r>
              <a:rPr lang="de-DE" sz="2000" dirty="0"/>
              <a:t>Wenn ein Schütze seine Waffe einpackt oder vom Schützenstand entfernt, ohne dass diese von der Standaufsicht überprüft  wurde, </a:t>
            </a:r>
            <a:r>
              <a:rPr lang="de-DE" sz="2000" b="1" i="1" dirty="0"/>
              <a:t>kann er disqualifiziert werden</a:t>
            </a:r>
            <a:r>
              <a:rPr lang="de-DE" sz="2000" dirty="0"/>
              <a:t>. </a:t>
            </a:r>
            <a:r>
              <a:rPr lang="de-DE" sz="2000" b="1" i="1" dirty="0"/>
              <a:t> </a:t>
            </a:r>
            <a:r>
              <a:rPr lang="de-DE" sz="1800" dirty="0" err="1">
                <a:solidFill>
                  <a:schemeClr val="bg2"/>
                </a:solidFill>
              </a:rPr>
              <a:t>SpO</a:t>
            </a:r>
            <a:r>
              <a:rPr lang="de-DE" sz="1800" dirty="0">
                <a:solidFill>
                  <a:schemeClr val="bg2"/>
                </a:solidFill>
              </a:rPr>
              <a:t>  0.2.9.1</a:t>
            </a:r>
          </a:p>
          <a:p>
            <a:pPr>
              <a:lnSpc>
                <a:spcPct val="90000"/>
              </a:lnSpc>
            </a:pPr>
            <a:endParaRPr lang="de-DE"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Fragen</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29720740"/>
              </p:ext>
            </p:extLst>
          </p:nvPr>
        </p:nvGraphicFramePr>
        <p:xfrm>
          <a:off x="949325" y="1981200"/>
          <a:ext cx="7661275"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12"/>
          </p:nvPr>
        </p:nvSpPr>
        <p:spPr/>
        <p:txBody>
          <a:bodyPr/>
          <a:lstStyle/>
          <a:p>
            <a:fld id="{431A5FFB-EDC2-4C13-923C-DC4CF0BCEC93}" type="slidenum">
              <a:rPr lang="de-DE" smtClean="0"/>
              <a:pPr/>
              <a:t>13</a:t>
            </a:fld>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5414A16-945A-4E04-A1FA-EE088408BF4A}" type="slidenum">
              <a:rPr kumimoji="0" lang="de-DE" sz="1000" b="0" i="0" u="none" strike="noStrike" kern="1200" cap="none" spc="0" normalizeH="0" baseline="0" noProof="0">
                <a:ln>
                  <a:noFill/>
                </a:ln>
                <a:solidFill>
                  <a:srgbClr val="292929"/>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de-DE" sz="1000" b="0" i="0" u="none" strike="noStrike" kern="1200" cap="none" spc="0" normalizeH="0" baseline="0" noProof="0">
              <a:ln>
                <a:noFill/>
              </a:ln>
              <a:solidFill>
                <a:srgbClr val="292929"/>
              </a:solidFill>
              <a:effectLst/>
              <a:uLnTx/>
              <a:uFillTx/>
              <a:latin typeface="Arial" charset="0"/>
              <a:ea typeface="+mn-ea"/>
              <a:cs typeface="+mn-cs"/>
            </a:endParaRPr>
          </a:p>
        </p:txBody>
      </p:sp>
      <p:sp>
        <p:nvSpPr>
          <p:cNvPr id="150530" name="Rectangle 2"/>
          <p:cNvSpPr>
            <a:spLocks noGrp="1" noChangeArrowheads="1"/>
          </p:cNvSpPr>
          <p:nvPr>
            <p:ph type="title"/>
          </p:nvPr>
        </p:nvSpPr>
        <p:spPr/>
        <p:txBody>
          <a:bodyPr/>
          <a:lstStyle/>
          <a:p>
            <a:r>
              <a:rPr lang="de-DE"/>
              <a:t>Zusammenfassung</a:t>
            </a:r>
          </a:p>
        </p:txBody>
      </p:sp>
      <p:sp>
        <p:nvSpPr>
          <p:cNvPr id="3" name="Inhaltsplatzhalter 2">
            <a:extLst>
              <a:ext uri="{FF2B5EF4-FFF2-40B4-BE49-F238E27FC236}">
                <a16:creationId xmlns:a16="http://schemas.microsoft.com/office/drawing/2014/main" id="{ED05CF56-A260-41EE-ACD9-388E246ECF34}"/>
              </a:ext>
            </a:extLst>
          </p:cNvPr>
          <p:cNvSpPr>
            <a:spLocks noGrp="1"/>
          </p:cNvSpPr>
          <p:nvPr>
            <p:ph idx="1"/>
          </p:nvPr>
        </p:nvSpPr>
        <p:spPr>
          <a:xfrm>
            <a:off x="931863" y="1808713"/>
            <a:ext cx="7661275" cy="4472136"/>
          </a:xfrm>
        </p:spPr>
        <p:txBody>
          <a:bodyPr/>
          <a:lstStyle/>
          <a:p>
            <a:pPr marL="0" indent="0">
              <a:buNone/>
            </a:pPr>
            <a:r>
              <a:rPr lang="de-DE" dirty="0"/>
              <a:t>Ab sofort werden pro Schießen</a:t>
            </a:r>
          </a:p>
          <a:p>
            <a:pPr marL="898525" lvl="1" indent="-457200"/>
            <a:r>
              <a:rPr lang="de-DE" dirty="0"/>
              <a:t>ein Leitender   (</a:t>
            </a:r>
            <a:r>
              <a:rPr lang="de-DE" sz="2000" dirty="0"/>
              <a:t>gekennzeichnet weiße Armbinde</a:t>
            </a:r>
          </a:p>
          <a:p>
            <a:pPr marL="898525" lvl="1" indent="-457200"/>
            <a:r>
              <a:rPr lang="de-DE" dirty="0"/>
              <a:t>drei Aufsichten (</a:t>
            </a:r>
            <a:r>
              <a:rPr lang="de-DE" sz="2000" dirty="0"/>
              <a:t>gekennzeichnet rote Armbinden</a:t>
            </a:r>
          </a:p>
          <a:p>
            <a:pPr marL="0" indent="0">
              <a:buNone/>
            </a:pPr>
            <a:r>
              <a:rPr lang="de-DE" dirty="0"/>
              <a:t>eingeteilt.</a:t>
            </a:r>
          </a:p>
          <a:p>
            <a:pPr marL="0" indent="0">
              <a:buNone/>
            </a:pPr>
            <a:endParaRPr lang="de-DE" dirty="0"/>
          </a:p>
          <a:p>
            <a:pPr marL="0" indent="0">
              <a:buNone/>
            </a:pPr>
            <a:r>
              <a:rPr lang="de-DE" sz="2000" dirty="0"/>
              <a:t>Eine Liste aller Mitglieder mit der Einteilung wird zur Verfügung gestellt. Es muss selbständig eine Vertretung organisiert werden</a:t>
            </a:r>
          </a:p>
          <a:p>
            <a:pPr marL="0" indent="0">
              <a:buNone/>
            </a:pPr>
            <a:r>
              <a:rPr lang="de-DE" sz="2000" b="1" i="0" u="none" strike="noStrike" baseline="0" dirty="0">
                <a:solidFill>
                  <a:srgbClr val="FF0000"/>
                </a:solidFill>
                <a:latin typeface="Courier New"/>
                <a:cs typeface="Courier New"/>
              </a:rPr>
              <a:t>Fehlt eine Aufsicht / keine Vertretung bestimmt,  sind gem. Vorstandsbeschluss 50,00 € wird abgebucht / zu bezahlen.</a:t>
            </a:r>
          </a:p>
          <a:p>
            <a:pPr marL="0" indent="0">
              <a:buNone/>
            </a:pPr>
            <a:endParaRPr lang="de-DE" sz="2000" dirty="0"/>
          </a:p>
        </p:txBody>
      </p:sp>
    </p:spTree>
    <p:extLst>
      <p:ext uri="{BB962C8B-B14F-4D97-AF65-F5344CB8AC3E}">
        <p14:creationId xmlns:p14="http://schemas.microsoft.com/office/powerpoint/2010/main" val="871950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5414A16-945A-4E04-A1FA-EE088408BF4A}" type="slidenum">
              <a:rPr kumimoji="0" lang="de-DE" sz="1000" b="0" i="0" u="none" strike="noStrike" kern="1200" cap="none" spc="0" normalizeH="0" baseline="0" noProof="0">
                <a:ln>
                  <a:noFill/>
                </a:ln>
                <a:solidFill>
                  <a:srgbClr val="292929"/>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de-DE" sz="1000" b="0" i="0" u="none" strike="noStrike" kern="1200" cap="none" spc="0" normalizeH="0" baseline="0" noProof="0">
              <a:ln>
                <a:noFill/>
              </a:ln>
              <a:solidFill>
                <a:srgbClr val="292929"/>
              </a:solidFill>
              <a:effectLst/>
              <a:uLnTx/>
              <a:uFillTx/>
              <a:latin typeface="Arial" charset="0"/>
              <a:ea typeface="+mn-ea"/>
              <a:cs typeface="+mn-cs"/>
            </a:endParaRPr>
          </a:p>
        </p:txBody>
      </p:sp>
      <p:sp>
        <p:nvSpPr>
          <p:cNvPr id="150530" name="Rectangle 2"/>
          <p:cNvSpPr>
            <a:spLocks noGrp="1" noChangeArrowheads="1"/>
          </p:cNvSpPr>
          <p:nvPr>
            <p:ph type="title"/>
          </p:nvPr>
        </p:nvSpPr>
        <p:spPr/>
        <p:txBody>
          <a:bodyPr/>
          <a:lstStyle/>
          <a:p>
            <a:r>
              <a:rPr lang="de-DE"/>
              <a:t>Zusammenfassung</a:t>
            </a:r>
          </a:p>
        </p:txBody>
      </p:sp>
      <p:sp>
        <p:nvSpPr>
          <p:cNvPr id="3" name="Inhaltsplatzhalter 2">
            <a:extLst>
              <a:ext uri="{FF2B5EF4-FFF2-40B4-BE49-F238E27FC236}">
                <a16:creationId xmlns:a16="http://schemas.microsoft.com/office/drawing/2014/main" id="{ED05CF56-A260-41EE-ACD9-388E246ECF34}"/>
              </a:ext>
            </a:extLst>
          </p:cNvPr>
          <p:cNvSpPr>
            <a:spLocks noGrp="1"/>
          </p:cNvSpPr>
          <p:nvPr>
            <p:ph idx="1"/>
          </p:nvPr>
        </p:nvSpPr>
        <p:spPr>
          <a:xfrm>
            <a:off x="389744" y="1936083"/>
            <a:ext cx="8748463" cy="4911174"/>
          </a:xfrm>
        </p:spPr>
        <p:txBody>
          <a:bodyPr/>
          <a:lstStyle/>
          <a:p>
            <a:pPr algn="l" rtl="0">
              <a:defRPr sz="1000"/>
            </a:pPr>
            <a:r>
              <a:rPr lang="de-DE" sz="1600" b="1" i="0" u="none" strike="noStrike" baseline="0" dirty="0">
                <a:solidFill>
                  <a:srgbClr val="000000"/>
                </a:solidFill>
                <a:latin typeface="Arial" panose="020B0604020202020204" pitchFamily="34" charset="0"/>
                <a:cs typeface="Arial" panose="020B0604020202020204" pitchFamily="34" charset="0"/>
              </a:rPr>
              <a:t>Bitte rechtzeitig vor Ort sein. ca. 15 Minuten vor Schießbeginn</a:t>
            </a:r>
            <a:r>
              <a:rPr lang="de-DE" sz="1600" b="0" i="0" u="none" strike="noStrike" baseline="0" dirty="0">
                <a:solidFill>
                  <a:srgbClr val="000000"/>
                </a:solidFill>
                <a:latin typeface="Arial" panose="020B0604020202020204" pitchFamily="34" charset="0"/>
                <a:cs typeface="Arial" panose="020B0604020202020204" pitchFamily="34" charset="0"/>
              </a:rPr>
              <a:t>.</a:t>
            </a:r>
          </a:p>
          <a:p>
            <a:pPr algn="l" rtl="0">
              <a:defRPr sz="1000"/>
            </a:pPr>
            <a:r>
              <a:rPr lang="de-DE" sz="1400" b="1" i="0" u="none" strike="noStrike" baseline="0" dirty="0">
                <a:solidFill>
                  <a:srgbClr val="FF0000"/>
                </a:solidFill>
                <a:latin typeface="Arial" panose="020B0604020202020204" pitchFamily="34" charset="0"/>
                <a:cs typeface="Arial" panose="020B0604020202020204" pitchFamily="34" charset="0"/>
              </a:rPr>
              <a:t>Bringt ein Kamerad zum Schießen einen Gast mit, so ist dies beim Betreten des Schießstandes, sofort dem Leitenden zu melden. </a:t>
            </a:r>
          </a:p>
          <a:p>
            <a:pPr algn="l" rtl="0">
              <a:defRPr sz="1000"/>
            </a:pPr>
            <a:r>
              <a:rPr lang="de-DE" sz="1400" b="0" i="0" u="none" strike="noStrike" baseline="0" dirty="0">
                <a:solidFill>
                  <a:srgbClr val="000000"/>
                </a:solidFill>
                <a:highlight>
                  <a:srgbClr val="FFFF00"/>
                </a:highlight>
                <a:latin typeface="Arial" panose="020B0604020202020204" pitchFamily="34" charset="0"/>
                <a:cs typeface="Arial" panose="020B0604020202020204" pitchFamily="34" charset="0"/>
              </a:rPr>
              <a:t>Weiterhin übernimmt er die Betreuung des Gastes und die Aufsicht beim Schießen</a:t>
            </a:r>
            <a:r>
              <a:rPr lang="de-DE" sz="1400" b="0" i="0" u="none" strike="noStrike" baseline="0" dirty="0">
                <a:solidFill>
                  <a:srgbClr val="000000"/>
                </a:solidFill>
                <a:latin typeface="Arial" panose="020B0604020202020204" pitchFamily="34" charset="0"/>
                <a:cs typeface="Arial" panose="020B0604020202020204" pitchFamily="34" charset="0"/>
              </a:rPr>
              <a:t>. </a:t>
            </a:r>
          </a:p>
          <a:p>
            <a:pPr algn="l" rtl="0">
              <a:defRPr sz="1000"/>
            </a:pPr>
            <a:endParaRPr lang="de-DE" sz="1400" b="0" i="0" u="none" strike="noStrike" baseline="0" dirty="0">
              <a:solidFill>
                <a:srgbClr val="000000"/>
              </a:solidFill>
              <a:latin typeface="Arial" panose="020B0604020202020204" pitchFamily="34" charset="0"/>
              <a:cs typeface="Arial" panose="020B0604020202020204" pitchFamily="34" charset="0"/>
            </a:endParaRPr>
          </a:p>
          <a:p>
            <a:pPr algn="l" rtl="0">
              <a:defRPr sz="1000"/>
            </a:pPr>
            <a:r>
              <a:rPr lang="de-DE" sz="1400" b="1" i="0" u="none" strike="noStrike" baseline="0" dirty="0">
                <a:solidFill>
                  <a:srgbClr val="FF0000"/>
                </a:solidFill>
                <a:latin typeface="Arial" panose="020B0604020202020204" pitchFamily="34" charset="0"/>
                <a:cs typeface="Arial" panose="020B0604020202020204" pitchFamily="34" charset="0"/>
              </a:rPr>
              <a:t>Schießen am Mittwoch / Samstag:</a:t>
            </a:r>
            <a:r>
              <a:rPr lang="de-DE" sz="1400" b="0" i="0" u="none" strike="noStrike" baseline="0" dirty="0">
                <a:solidFill>
                  <a:srgbClr val="000000"/>
                </a:solidFill>
                <a:latin typeface="Arial" panose="020B0604020202020204" pitchFamily="34" charset="0"/>
                <a:cs typeface="Arial" panose="020B0604020202020204" pitchFamily="34" charset="0"/>
              </a:rPr>
              <a:t> </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1. Vor dem Schießen </a:t>
            </a:r>
            <a:r>
              <a:rPr lang="de-DE" sz="1400" b="1" dirty="0">
                <a:solidFill>
                  <a:srgbClr val="FF0000"/>
                </a:solidFill>
                <a:latin typeface="Arial" panose="020B0604020202020204" pitchFamily="34" charset="0"/>
                <a:cs typeface="Arial" panose="020B0604020202020204" pitchFamily="34" charset="0"/>
              </a:rPr>
              <a:t>Beginn 18:00 Uhr  </a:t>
            </a:r>
            <a:r>
              <a:rPr lang="de-DE" sz="1400" b="0" i="0" u="none" strike="noStrike" baseline="0" dirty="0">
                <a:solidFill>
                  <a:srgbClr val="000000"/>
                </a:solidFill>
                <a:latin typeface="Arial" panose="020B0604020202020204" pitchFamily="34" charset="0"/>
                <a:cs typeface="Arial" panose="020B0604020202020204" pitchFamily="34" charset="0"/>
              </a:rPr>
              <a:t>/  </a:t>
            </a:r>
            <a:r>
              <a:rPr lang="de-DE" sz="1400" b="1" i="0" u="none" strike="noStrike" baseline="0" dirty="0">
                <a:solidFill>
                  <a:srgbClr val="FF0000"/>
                </a:solidFill>
                <a:latin typeface="Arial" panose="020B0604020202020204" pitchFamily="34" charset="0"/>
                <a:cs typeface="Arial" panose="020B0604020202020204" pitchFamily="34" charset="0"/>
              </a:rPr>
              <a:t>Beginn 13:00 Uhr</a:t>
            </a:r>
            <a:endParaRPr lang="de-DE" sz="1400" b="0" i="0" u="none" strike="noStrike" baseline="0" dirty="0">
              <a:solidFill>
                <a:srgbClr val="000000"/>
              </a:solidFill>
              <a:latin typeface="Arial" panose="020B0604020202020204" pitchFamily="34" charset="0"/>
              <a:cs typeface="Arial" panose="020B0604020202020204" pitchFamily="34" charset="0"/>
            </a:endParaRP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 Aufbau 100 m  Stand</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 Aufbau  25 m  Stand</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2. Während dem Schießen</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 Aufsicht stellen an den 2 Ständen</a:t>
            </a:r>
          </a:p>
          <a:p>
            <a:pPr algn="l" rtl="0">
              <a:defRPr sz="1000"/>
            </a:pPr>
            <a:endParaRPr lang="de-DE" sz="1400" b="0" i="0" u="none" strike="noStrike" baseline="0" dirty="0">
              <a:solidFill>
                <a:srgbClr val="000000"/>
              </a:solidFill>
              <a:latin typeface="Arial" panose="020B0604020202020204" pitchFamily="34" charset="0"/>
              <a:cs typeface="Arial" panose="020B0604020202020204" pitchFamily="34" charset="0"/>
            </a:endParaRP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3. Nach dem Schießen </a:t>
            </a:r>
            <a:r>
              <a:rPr lang="de-DE" sz="1400" b="1" i="0" u="none" strike="noStrike" baseline="0" dirty="0">
                <a:solidFill>
                  <a:srgbClr val="FF0000"/>
                </a:solidFill>
                <a:latin typeface="Arial" panose="020B0604020202020204" pitchFamily="34" charset="0"/>
                <a:cs typeface="Arial" panose="020B0604020202020204" pitchFamily="34" charset="0"/>
              </a:rPr>
              <a:t>Ende open end  / </a:t>
            </a:r>
            <a:r>
              <a:rPr lang="de-DE" sz="1400" b="1" dirty="0">
                <a:solidFill>
                  <a:srgbClr val="FF0000"/>
                </a:solidFill>
                <a:latin typeface="Arial" panose="020B0604020202020204" pitchFamily="34" charset="0"/>
                <a:cs typeface="Arial" panose="020B0604020202020204" pitchFamily="34" charset="0"/>
              </a:rPr>
              <a:t>E</a:t>
            </a:r>
            <a:r>
              <a:rPr lang="de-DE" sz="1400" b="1" i="0" u="none" strike="noStrike" baseline="0" dirty="0">
                <a:solidFill>
                  <a:srgbClr val="FF0000"/>
                </a:solidFill>
                <a:latin typeface="Arial" panose="020B0604020202020204" pitchFamily="34" charset="0"/>
                <a:cs typeface="Arial" panose="020B0604020202020204" pitchFamily="34" charset="0"/>
              </a:rPr>
              <a:t>nde 18:00 Uhr</a:t>
            </a:r>
            <a:endParaRPr lang="de-DE" sz="1400" b="0" i="0" u="none" strike="noStrike" baseline="0" dirty="0">
              <a:solidFill>
                <a:srgbClr val="000000"/>
              </a:solidFill>
              <a:latin typeface="Arial" panose="020B0604020202020204" pitchFamily="34" charset="0"/>
              <a:cs typeface="Arial" panose="020B0604020202020204" pitchFamily="34" charset="0"/>
            </a:endParaRP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 Abbau der Stände</a:t>
            </a:r>
          </a:p>
          <a:p>
            <a:pPr marL="0" indent="0" algn="l" rtl="0">
              <a:buNone/>
              <a:defRPr sz="1000"/>
            </a:pPr>
            <a:r>
              <a:rPr lang="de-DE" sz="1400" b="0" i="0" u="none" strike="noStrike" baseline="0" dirty="0">
                <a:solidFill>
                  <a:srgbClr val="000000"/>
                </a:solidFill>
                <a:latin typeface="Arial" panose="020B0604020202020204" pitchFamily="34" charset="0"/>
                <a:cs typeface="Arial" panose="020B0604020202020204" pitchFamily="34" charset="0"/>
              </a:rPr>
              <a:t>          - Reinigen der Stände (kehren, Hülsen beseitigen, Pulver,</a:t>
            </a:r>
          </a:p>
          <a:p>
            <a:pPr marL="0" indent="0" algn="l" rtl="0">
              <a:buNone/>
              <a:defRPr sz="1000"/>
            </a:pPr>
            <a:r>
              <a:rPr lang="de-DE" sz="1400" dirty="0">
                <a:solidFill>
                  <a:srgbClr val="000000"/>
                </a:solidFill>
                <a:latin typeface="Arial" panose="020B0604020202020204" pitchFamily="34" charset="0"/>
                <a:cs typeface="Arial" panose="020B0604020202020204" pitchFamily="34" charset="0"/>
              </a:rPr>
              <a:t>	</a:t>
            </a:r>
            <a:r>
              <a:rPr lang="de-DE" sz="1400" b="0" i="0" u="none" strike="noStrike" baseline="0" dirty="0">
                <a:solidFill>
                  <a:srgbClr val="000000"/>
                </a:solidFill>
                <a:latin typeface="Arial" panose="020B0604020202020204" pitchFamily="34" charset="0"/>
                <a:cs typeface="Arial" panose="020B0604020202020204" pitchFamily="34" charset="0"/>
              </a:rPr>
              <a:t>      gem. Verordnung der Schießanlage</a:t>
            </a:r>
          </a:p>
          <a:p>
            <a:pPr marL="0" indent="0">
              <a:buNone/>
            </a:pPr>
            <a:endParaRPr lang="de-DE" sz="2000" dirty="0"/>
          </a:p>
        </p:txBody>
      </p:sp>
    </p:spTree>
    <p:extLst>
      <p:ext uri="{BB962C8B-B14F-4D97-AF65-F5344CB8AC3E}">
        <p14:creationId xmlns:p14="http://schemas.microsoft.com/office/powerpoint/2010/main" val="72815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F4B63785-C7DB-4E57-9FE6-D98B9287EA14}" type="slidenum">
              <a:rPr lang="de-DE"/>
              <a:pPr/>
              <a:t>16</a:t>
            </a:fld>
            <a:endParaRPr lang="de-DE"/>
          </a:p>
        </p:txBody>
      </p:sp>
      <p:sp>
        <p:nvSpPr>
          <p:cNvPr id="135170" name="Rectangle 2"/>
          <p:cNvSpPr>
            <a:spLocks noGrp="1" noChangeArrowheads="1"/>
          </p:cNvSpPr>
          <p:nvPr>
            <p:ph type="title"/>
          </p:nvPr>
        </p:nvSpPr>
        <p:spPr/>
        <p:txBody>
          <a:bodyPr/>
          <a:lstStyle/>
          <a:p>
            <a:r>
              <a:rPr lang="de-DE" dirty="0"/>
              <a:t>Infomaterial</a:t>
            </a:r>
          </a:p>
        </p:txBody>
      </p:sp>
      <p:sp>
        <p:nvSpPr>
          <p:cNvPr id="135171" name="Rectangle 3"/>
          <p:cNvSpPr>
            <a:spLocks noGrp="1" noChangeArrowheads="1"/>
          </p:cNvSpPr>
          <p:nvPr>
            <p:ph type="body" idx="1"/>
          </p:nvPr>
        </p:nvSpPr>
        <p:spPr>
          <a:xfrm>
            <a:off x="949325" y="1700808"/>
            <a:ext cx="7661275" cy="5112568"/>
          </a:xfrm>
        </p:spPr>
        <p:txBody>
          <a:bodyPr/>
          <a:lstStyle/>
          <a:p>
            <a:pPr>
              <a:lnSpc>
                <a:spcPct val="90000"/>
              </a:lnSpc>
            </a:pPr>
            <a:r>
              <a:rPr lang="de-DE" sz="2400" dirty="0">
                <a:solidFill>
                  <a:srgbClr val="FF0000"/>
                </a:solidFill>
                <a:hlinkClick r:id="rId2">
                  <a:extLst>
                    <a:ext uri="{A12FA001-AC4F-418D-AE19-62706E023703}">
                      <ahyp:hlinkClr xmlns:ahyp="http://schemas.microsoft.com/office/drawing/2018/hyperlinkcolor" val="tx"/>
                    </a:ext>
                  </a:extLst>
                </a:hlinkClick>
              </a:rPr>
              <a:t>http://rk-schwabmuenchen.de/Bilder/RAG/Schiess_Sportordnung-Endfassung_VdRBw.pdf</a:t>
            </a:r>
          </a:p>
          <a:p>
            <a:pPr>
              <a:lnSpc>
                <a:spcPct val="90000"/>
              </a:lnSpc>
            </a:pPr>
            <a:r>
              <a:rPr lang="de-DE" sz="2400" dirty="0">
                <a:solidFill>
                  <a:srgbClr val="FF0000"/>
                </a:solidFill>
                <a:hlinkClick r:id="rId3">
                  <a:extLst>
                    <a:ext uri="{A12FA001-AC4F-418D-AE19-62706E023703}">
                      <ahyp:hlinkClr xmlns:ahyp="http://schemas.microsoft.com/office/drawing/2018/hyperlinkcolor" val="tx"/>
                    </a:ext>
                  </a:extLst>
                </a:hlinkClick>
              </a:rPr>
              <a:t>http://rk-schwabmuenchen.de/Bilder/RAG/Sicherheitsbelehrung_nach_der_Schiesssportordnung_des_VdRBw.pdf</a:t>
            </a:r>
            <a:endParaRPr lang="de-DE" sz="2400" dirty="0">
              <a:solidFill>
                <a:srgbClr val="FF0000"/>
              </a:solidFill>
            </a:endParaRPr>
          </a:p>
          <a:p>
            <a:pPr>
              <a:lnSpc>
                <a:spcPct val="90000"/>
              </a:lnSpc>
            </a:pPr>
            <a:r>
              <a:rPr lang="de-DE" sz="2400" dirty="0"/>
              <a:t>WaffG, </a:t>
            </a:r>
            <a:r>
              <a:rPr lang="de-DE" sz="2400" dirty="0" err="1"/>
              <a:t>AWaffV</a:t>
            </a:r>
            <a:r>
              <a:rPr lang="de-DE" sz="2400" dirty="0"/>
              <a:t>, </a:t>
            </a:r>
            <a:r>
              <a:rPr lang="de-DE" sz="2400" dirty="0" err="1"/>
              <a:t>WaffGVwV</a:t>
            </a:r>
            <a:r>
              <a:rPr lang="de-DE" sz="2400" dirty="0"/>
              <a:t>, Schießstandrichtlinien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2D050">
            <a:alpha val="98000"/>
          </a:srgb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sz="2000" b="1" dirty="0"/>
              <a:t>Anhang:	Waffengesetz (WaffG)</a:t>
            </a:r>
            <a:br>
              <a:rPr lang="de-DE" sz="2000" b="1" dirty="0"/>
            </a:br>
            <a:r>
              <a:rPr lang="de-DE" sz="2000" b="1" dirty="0"/>
              <a:t>§ 4 Voraussetzungen für eine Erlaubnis</a:t>
            </a:r>
            <a:br>
              <a:rPr lang="de-DE" sz="2000" b="1" dirty="0"/>
            </a:br>
            <a:endParaRPr lang="de-DE" sz="2000" dirty="0"/>
          </a:p>
        </p:txBody>
      </p:sp>
      <p:sp>
        <p:nvSpPr>
          <p:cNvPr id="4" name="Foliennummernplatzhalter 3"/>
          <p:cNvSpPr>
            <a:spLocks noGrp="1"/>
          </p:cNvSpPr>
          <p:nvPr>
            <p:ph type="sldNum" sz="quarter" idx="12"/>
          </p:nvPr>
        </p:nvSpPr>
        <p:spPr/>
        <p:txBody>
          <a:bodyPr/>
          <a:lstStyle/>
          <a:p>
            <a:fld id="{431A5FFB-EDC2-4C13-923C-DC4CF0BCEC93}" type="slidenum">
              <a:rPr lang="de-DE" smtClean="0">
                <a:solidFill>
                  <a:srgbClr val="292929"/>
                </a:solidFill>
              </a:rPr>
              <a:pPr/>
              <a:t>17</a:t>
            </a:fld>
            <a:endParaRPr lang="de-DE">
              <a:solidFill>
                <a:srgbClr val="292929"/>
              </a:solidFill>
            </a:endParaRPr>
          </a:p>
        </p:txBody>
      </p:sp>
      <p:sp>
        <p:nvSpPr>
          <p:cNvPr id="6" name="Rectangle 1"/>
          <p:cNvSpPr>
            <a:spLocks noGrp="1" noChangeArrowheads="1"/>
          </p:cNvSpPr>
          <p:nvPr>
            <p:ph idx="1"/>
          </p:nvPr>
        </p:nvSpPr>
        <p:spPr bwMode="auto">
          <a:xfrm>
            <a:off x="931863" y="2094381"/>
            <a:ext cx="7456561" cy="3893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5450" tIns="45720" rIns="91440" bIns="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Tx/>
              <a:buAutoNum type="arabicParenBoth"/>
              <a:tabLst/>
            </a:pPr>
            <a:r>
              <a:rPr kumimoji="0" lang="de-DE" altLang="de-DE" sz="1800" b="1" i="0" u="none" strike="noStrike" cap="none" normalizeH="0" baseline="0" dirty="0">
                <a:ln>
                  <a:noFill/>
                </a:ln>
                <a:solidFill>
                  <a:schemeClr val="tx1"/>
                </a:solidFill>
                <a:effectLst/>
                <a:latin typeface="Arial" panose="020B0604020202020204" pitchFamily="34" charset="0"/>
              </a:rPr>
              <a:t>Eine Erlaubnis setzt voraus, dass der Antragsteller </a:t>
            </a:r>
          </a:p>
          <a:p>
            <a:pPr marL="342900" marR="0" lvl="0" indent="-342900" algn="l" defTabSz="914400" rtl="0" eaLnBrk="0" fontAlgn="base" latinLnBrk="0" hangingPunct="0">
              <a:lnSpc>
                <a:spcPct val="100000"/>
              </a:lnSpc>
              <a:spcBef>
                <a:spcPct val="0"/>
              </a:spcBef>
              <a:spcAft>
                <a:spcPct val="0"/>
              </a:spcAft>
              <a:buClrTx/>
              <a:buSzTx/>
              <a:buFontTx/>
              <a:buAutoNum type="arabicParenBoth"/>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a:p>
            <a:pPr marL="441325" lvl="1" indent="0" eaLnBrk="0" hangingPunct="0">
              <a:spcBef>
                <a:spcPct val="0"/>
              </a:spcBef>
              <a:buClrTx/>
              <a:buSzTx/>
              <a:buFontTx/>
              <a:buNone/>
            </a:pPr>
            <a:r>
              <a:rPr kumimoji="0" lang="de-DE" altLang="de-DE" sz="1400" b="0" i="0" u="none" strike="noStrike" cap="none" normalizeH="0" baseline="0" dirty="0">
                <a:ln>
                  <a:noFill/>
                </a:ln>
                <a:solidFill>
                  <a:schemeClr val="tx1"/>
                </a:solidFill>
                <a:effectLst/>
                <a:latin typeface="Arial" panose="020B0604020202020204" pitchFamily="34" charset="0"/>
              </a:rPr>
              <a:t>1.</a:t>
            </a:r>
            <a:endParaRPr kumimoji="0" lang="de-DE" altLang="de-DE" sz="1400" b="1" i="0" u="none" strike="noStrike" cap="none" normalizeH="0" baseline="0" dirty="0">
              <a:ln>
                <a:noFill/>
              </a:ln>
              <a:solidFill>
                <a:schemeClr val="tx1"/>
              </a:solidFill>
              <a:effectLst/>
              <a:latin typeface="Arial" panose="020B0604020202020204" pitchFamily="34" charset="0"/>
            </a:endParaRP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das 18. Lebensjahr vollendet hat (§ 2 Abs. 1),</a:t>
            </a:r>
          </a:p>
          <a:p>
            <a:pPr marL="441325" lvl="1"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2.</a:t>
            </a: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die erforderliche Zuverlässigkeit (§ 5) und persönliche Eignung (§ 6) besitzt,</a:t>
            </a:r>
          </a:p>
          <a:p>
            <a:pPr marL="441325" lvl="1"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3.</a:t>
            </a: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die erforderliche Sachkunde nachgewiesen hat (§ 7),</a:t>
            </a:r>
          </a:p>
          <a:p>
            <a:pPr marL="441325" lvl="1"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4.</a:t>
            </a: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ein Bedürfnis nachgewiesen hat (§ 8) und</a:t>
            </a:r>
          </a:p>
          <a:p>
            <a:pPr marL="441325" lvl="1"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5.</a:t>
            </a: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bei der Beantragung einer Waffenbesitzkarte oder einer Schießerlaubnis eine Versicherung</a:t>
            </a:r>
          </a:p>
          <a:p>
            <a:pPr marL="862013" lvl="2" indent="0" eaLnBrk="0" hangingPunct="0">
              <a:spcBef>
                <a:spcPct val="0"/>
              </a:spcBef>
              <a:buClrTx/>
              <a:buSzTx/>
              <a:buFontTx/>
              <a:buNone/>
            </a:pPr>
            <a:r>
              <a:rPr kumimoji="0" lang="de-DE" altLang="de-DE" sz="1400" b="1" i="0" u="none" strike="noStrike" cap="none" normalizeH="0" baseline="0" dirty="0">
                <a:ln>
                  <a:noFill/>
                </a:ln>
                <a:solidFill>
                  <a:schemeClr val="tx1"/>
                </a:solidFill>
                <a:effectLst/>
                <a:latin typeface="Arial" panose="020B0604020202020204" pitchFamily="34" charset="0"/>
              </a:rPr>
              <a:t> gegen Haftpflicht in Höhe von 1 Million Euro - pauschal für Personen- und Sachschäden - nachweist.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85825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sz="2000" b="1" dirty="0"/>
              <a:t>Anhang:	 Waffengesetz (</a:t>
            </a:r>
            <a:r>
              <a:rPr lang="de-DE" sz="2000" b="1" dirty="0" err="1"/>
              <a:t>AWaffV</a:t>
            </a:r>
            <a:r>
              <a:rPr lang="de-DE" sz="2000" b="1" dirty="0"/>
              <a:t>)</a:t>
            </a:r>
            <a:br>
              <a:rPr lang="de-DE" sz="2000" b="1" dirty="0"/>
            </a:br>
            <a:r>
              <a:rPr lang="de-DE" sz="2000" b="1" dirty="0"/>
              <a:t>§ 6 Benutzung von Waffen</a:t>
            </a:r>
            <a:br>
              <a:rPr lang="de-DE" sz="2000" b="1" dirty="0"/>
            </a:br>
            <a:endParaRPr lang="de-DE" sz="2000" dirty="0"/>
          </a:p>
        </p:txBody>
      </p:sp>
      <p:sp>
        <p:nvSpPr>
          <p:cNvPr id="4" name="Foliennummernplatzhalter 3"/>
          <p:cNvSpPr>
            <a:spLocks noGrp="1"/>
          </p:cNvSpPr>
          <p:nvPr>
            <p:ph type="sldNum" sz="quarter" idx="12"/>
          </p:nvPr>
        </p:nvSpPr>
        <p:spPr/>
        <p:txBody>
          <a:bodyPr/>
          <a:lstStyle/>
          <a:p>
            <a:fld id="{431A5FFB-EDC2-4C13-923C-DC4CF0BCEC93}" type="slidenum">
              <a:rPr lang="de-DE" smtClean="0">
                <a:solidFill>
                  <a:srgbClr val="292929"/>
                </a:solidFill>
              </a:rPr>
              <a:pPr/>
              <a:t>18</a:t>
            </a:fld>
            <a:endParaRPr lang="de-DE">
              <a:solidFill>
                <a:srgbClr val="292929"/>
              </a:solidFill>
            </a:endParaRPr>
          </a:p>
        </p:txBody>
      </p:sp>
      <p:sp>
        <p:nvSpPr>
          <p:cNvPr id="6" name="Rectangle 1"/>
          <p:cNvSpPr>
            <a:spLocks noGrp="1" noChangeArrowheads="1"/>
          </p:cNvSpPr>
          <p:nvPr>
            <p:ph idx="1"/>
          </p:nvPr>
        </p:nvSpPr>
        <p:spPr bwMode="auto">
          <a:xfrm>
            <a:off x="827584" y="1763092"/>
            <a:ext cx="6984776" cy="423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5450" tIns="45720" rIns="91440" bIns="0" numCol="1" anchor="ctr" anchorCtr="0" compatLnSpc="1">
            <a:prstTxWarp prst="textNoShape">
              <a:avLst/>
            </a:prstTxWarp>
            <a:spAutoFit/>
          </a:bodyPr>
          <a:lstStyle/>
          <a:p>
            <a:pPr eaLnBrk="0" hangingPunct="0">
              <a:spcBef>
                <a:spcPct val="0"/>
              </a:spcBef>
              <a:buClrTx/>
              <a:buSzTx/>
            </a:pPr>
            <a:r>
              <a:rPr lang="de-DE" altLang="de-DE" sz="1800" dirty="0">
                <a:latin typeface="Arial" panose="020B0604020202020204" pitchFamily="34" charset="0"/>
              </a:rPr>
              <a:t>Die Benutzung von Waffen (vgl. § 6 </a:t>
            </a:r>
            <a:r>
              <a:rPr lang="de-DE" altLang="de-DE" sz="1800" dirty="0" err="1">
                <a:latin typeface="Arial" panose="020B0604020202020204" pitchFamily="34" charset="0"/>
              </a:rPr>
              <a:t>AWaffV</a:t>
            </a:r>
            <a:r>
              <a:rPr lang="de-DE" altLang="de-DE" sz="1800" dirty="0">
                <a:latin typeface="Arial" panose="020B0604020202020204" pitchFamily="34" charset="0"/>
              </a:rPr>
              <a:t>), die vom Schießsport ausgeschlossen sind, ist bei Schießsportveranstaltungen des Verbandes untersagt.  </a:t>
            </a:r>
          </a:p>
          <a:p>
            <a:pPr eaLnBrk="0" hangingPunct="0">
              <a:spcBef>
                <a:spcPct val="0"/>
              </a:spcBef>
              <a:buClrTx/>
              <a:buSzTx/>
            </a:pPr>
            <a:endParaRPr lang="de-DE" altLang="de-DE" sz="1800" dirty="0">
              <a:latin typeface="Arial" panose="020B0604020202020204" pitchFamily="34" charset="0"/>
            </a:endParaRPr>
          </a:p>
          <a:p>
            <a:pPr marL="784225" lvl="1" indent="-342900" eaLnBrk="0" hangingPunct="0">
              <a:spcBef>
                <a:spcPct val="0"/>
              </a:spcBef>
              <a:buClrTx/>
              <a:buSzTx/>
              <a:buAutoNum type="arabicPeriod"/>
            </a:pPr>
            <a:r>
              <a:rPr lang="de-DE" altLang="de-DE" sz="1400" dirty="0">
                <a:latin typeface="Arial" panose="020B0604020202020204" pitchFamily="34" charset="0"/>
              </a:rPr>
              <a:t>Kurzwaffen mit einer Lauflänge von weniger als 7,62 Zentimeter (drei Zoll)</a:t>
            </a:r>
          </a:p>
          <a:p>
            <a:pPr marL="784225" lvl="1" indent="-342900" eaLnBrk="0" hangingPunct="0">
              <a:spcBef>
                <a:spcPct val="0"/>
              </a:spcBef>
              <a:buClrTx/>
              <a:buSzTx/>
              <a:buAutoNum type="arabicPeriod"/>
            </a:pPr>
            <a:r>
              <a:rPr lang="de-DE" altLang="de-DE" sz="1400" dirty="0">
                <a:latin typeface="Arial" panose="020B0604020202020204" pitchFamily="34" charset="0"/>
              </a:rPr>
              <a:t>halbautomatische Schusswaffen, die ihrer äußeren Form nach den Anschein einer vollautomatischen Kriegswaffe hervorrufen, die Kriegswaffen im Sinne des Gesetzes über die Kontrolle von Kriegswaffen sind,  wenn: </a:t>
            </a:r>
          </a:p>
          <a:p>
            <a:pPr marL="1189038" lvl="2" indent="-342900" eaLnBrk="0" hangingPunct="0">
              <a:spcBef>
                <a:spcPct val="0"/>
              </a:spcBef>
              <a:buClrTx/>
              <a:buSzTx/>
              <a:buAutoNum type="arabicPeriod"/>
            </a:pPr>
            <a:r>
              <a:rPr lang="de-DE" altLang="de-DE" sz="1000" dirty="0">
                <a:latin typeface="Arial" panose="020B0604020202020204" pitchFamily="34" charset="0"/>
              </a:rPr>
              <a:t>die Lauflänge weniger als 42 Zentimeter beträgt, </a:t>
            </a:r>
          </a:p>
          <a:p>
            <a:pPr marL="1189038" lvl="2" indent="-342900" eaLnBrk="0" hangingPunct="0">
              <a:spcBef>
                <a:spcPct val="0"/>
              </a:spcBef>
              <a:buClrTx/>
              <a:buSzTx/>
              <a:buAutoNum type="arabicPeriod"/>
            </a:pPr>
            <a:r>
              <a:rPr lang="de-DE" altLang="de-DE" sz="1000" dirty="0">
                <a:latin typeface="Arial" panose="020B0604020202020204" pitchFamily="34" charset="0"/>
              </a:rPr>
              <a:t>das Magazin sich hinter der Abzugseinheit befindet (so genannte </a:t>
            </a:r>
            <a:r>
              <a:rPr lang="de-DE" altLang="de-DE" sz="1000" dirty="0" err="1">
                <a:latin typeface="Arial" panose="020B0604020202020204" pitchFamily="34" charset="0"/>
              </a:rPr>
              <a:t>Bul-PupWaffen</a:t>
            </a:r>
            <a:r>
              <a:rPr lang="de-DE" altLang="de-DE" sz="1000" dirty="0">
                <a:latin typeface="Arial" panose="020B0604020202020204" pitchFamily="34" charset="0"/>
              </a:rPr>
              <a:t>) </a:t>
            </a:r>
          </a:p>
          <a:p>
            <a:pPr marL="1189038" lvl="2" indent="-342900" eaLnBrk="0" hangingPunct="0">
              <a:spcBef>
                <a:spcPct val="0"/>
              </a:spcBef>
              <a:buClrTx/>
              <a:buSzTx/>
              <a:buAutoNum type="arabicPeriod"/>
            </a:pPr>
            <a:r>
              <a:rPr lang="de-DE" altLang="de-DE" sz="1000" dirty="0">
                <a:latin typeface="Arial" panose="020B0604020202020204" pitchFamily="34" charset="0"/>
              </a:rPr>
              <a:t>die Hülsenlänge der verwendeten Munition bei Langwaffen weniger als 40 Millimeter beträgt; </a:t>
            </a:r>
          </a:p>
          <a:p>
            <a:pPr marL="1189038" lvl="2" indent="-342900" eaLnBrk="0" hangingPunct="0">
              <a:spcBef>
                <a:spcPct val="0"/>
              </a:spcBef>
              <a:buClrTx/>
              <a:buSzTx/>
              <a:buAutoNum type="arabicPeriod"/>
            </a:pPr>
            <a:r>
              <a:rPr lang="de-DE" altLang="de-DE" sz="1000" dirty="0">
                <a:latin typeface="Arial" panose="020B0604020202020204" pitchFamily="34" charset="0"/>
              </a:rPr>
              <a:t>halbautomatische Langwaffen mit einem Magazin, das eine Kapazität von mehr als zehn Patronen hat</a:t>
            </a:r>
          </a:p>
          <a:p>
            <a:pPr marL="784225" lvl="1" indent="-342900" eaLnBrk="0" hangingPunct="0">
              <a:spcBef>
                <a:spcPct val="0"/>
              </a:spcBef>
              <a:buClrTx/>
              <a:buSzTx/>
              <a:buAutoNum type="arabicPeriod"/>
            </a:pPr>
            <a:r>
              <a:rPr lang="de-DE" altLang="de-DE" sz="1400" dirty="0">
                <a:latin typeface="Arial" panose="020B0604020202020204" pitchFamily="34" charset="0"/>
              </a:rPr>
              <a:t> Waffen, die nach Anlage 2, Abschnitt 1, des Waffengesetzes (WaffG) verboten sind. </a:t>
            </a:r>
          </a:p>
          <a:p>
            <a:pPr marL="784225" lvl="1" indent="-342900" eaLnBrk="0" hangingPunct="0">
              <a:spcBef>
                <a:spcPct val="0"/>
              </a:spcBef>
              <a:buClrTx/>
              <a:buSzTx/>
              <a:buAutoNum type="arabicPeriod"/>
            </a:pPr>
            <a:r>
              <a:rPr lang="de-DE" altLang="de-DE" sz="1400" dirty="0">
                <a:latin typeface="Arial" panose="020B0604020202020204" pitchFamily="34" charset="0"/>
              </a:rPr>
              <a:t>Ausnahmen nach Nrn. 1 – 3 bedürfen zwingend der Genehmigung des Bundesverwaltungsamtes</a:t>
            </a:r>
            <a:endParaRPr kumimoji="0" lang="de-DE" altLang="de-DE"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5150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sz="2000" b="1" dirty="0"/>
              <a:t>Anhang: 	Waffengesetz (WaffG)</a:t>
            </a:r>
            <a:br>
              <a:rPr lang="de-DE" sz="2000" b="1" dirty="0"/>
            </a:br>
            <a:r>
              <a:rPr lang="de-DE" sz="2000" b="1" dirty="0"/>
              <a:t>§ 4 Voraussetzungen für eine Erlaubnis</a:t>
            </a:r>
            <a:br>
              <a:rPr lang="de-DE" sz="2000" b="1" dirty="0"/>
            </a:br>
            <a:endParaRPr lang="de-DE" sz="2000" dirty="0"/>
          </a:p>
        </p:txBody>
      </p:sp>
      <p:sp>
        <p:nvSpPr>
          <p:cNvPr id="4" name="Foliennummernplatzhalter 3"/>
          <p:cNvSpPr>
            <a:spLocks noGrp="1"/>
          </p:cNvSpPr>
          <p:nvPr>
            <p:ph type="sldNum" sz="quarter" idx="12"/>
          </p:nvPr>
        </p:nvSpPr>
        <p:spPr/>
        <p:txBody>
          <a:bodyPr/>
          <a:lstStyle/>
          <a:p>
            <a:fld id="{431A5FFB-EDC2-4C13-923C-DC4CF0BCEC93}" type="slidenum">
              <a:rPr lang="de-DE" smtClean="0">
                <a:solidFill>
                  <a:srgbClr val="292929"/>
                </a:solidFill>
              </a:rPr>
              <a:pPr/>
              <a:t>19</a:t>
            </a:fld>
            <a:endParaRPr lang="de-DE">
              <a:solidFill>
                <a:srgbClr val="292929"/>
              </a:solidFill>
            </a:endParaRPr>
          </a:p>
        </p:txBody>
      </p:sp>
      <p:sp>
        <p:nvSpPr>
          <p:cNvPr id="6" name="Rectangle 1"/>
          <p:cNvSpPr>
            <a:spLocks noGrp="1" noChangeArrowheads="1"/>
          </p:cNvSpPr>
          <p:nvPr>
            <p:ph idx="1"/>
          </p:nvPr>
        </p:nvSpPr>
        <p:spPr bwMode="auto">
          <a:xfrm>
            <a:off x="323528" y="1954917"/>
            <a:ext cx="7456561" cy="429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55450" tIns="45720" rIns="91440" bIns="0" numCol="1" anchor="ctr" anchorCtr="0" compatLnSpc="1">
            <a:prstTxWarp prst="textNoShape">
              <a:avLst/>
            </a:prstTxWarp>
            <a:spAutoFit/>
          </a:bodyPr>
          <a:lstStyle/>
          <a:p>
            <a:pPr marL="0" lvl="0" indent="0" eaLnBrk="0" hangingPunct="0">
              <a:spcBef>
                <a:spcPct val="0"/>
              </a:spcBef>
              <a:buClrTx/>
              <a:buSzTx/>
              <a:buNone/>
            </a:pPr>
            <a:r>
              <a:rPr lang="de-DE" altLang="de-DE" sz="1800" dirty="0">
                <a:latin typeface="Arial" panose="020B0604020202020204" pitchFamily="34" charset="0"/>
              </a:rPr>
              <a:t>5. Der Verband verbietet insbesondere Elemente in seinen      Schießdisziplinen (vgl. § 7 </a:t>
            </a:r>
            <a:r>
              <a:rPr lang="de-DE" altLang="de-DE" sz="1800" dirty="0" err="1">
                <a:latin typeface="Arial" panose="020B0604020202020204" pitchFamily="34" charset="0"/>
              </a:rPr>
              <a:t>AWaffV</a:t>
            </a:r>
            <a:r>
              <a:rPr lang="de-DE" altLang="de-DE" sz="1800" dirty="0">
                <a:latin typeface="Arial" panose="020B0604020202020204" pitchFamily="34" charset="0"/>
              </a:rPr>
              <a:t>) bei denen: </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das Schießen aus der Deckung heraus erfolgt, nach der Abgabe des ersten Schusses Hindernisse überwunden werden, </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das Schießen in deutlich erkennbarem Laufen erfolgt, </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das schnelle Reagieren auf plötzlich und überraschend auftauchende, sich bewegende Ziele gefordert wird (ausgenommen das Schießen auf Wurf- und </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auf laufende Scheiben) es sei denn, das Schießen erfolgt entsprechend einer vom Bundesverwaltungsamt genehmigten Sportordnung,</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das Überkreuzziehen von mehr als einer Waffe (Cross Draw) gefordert wird,</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Schüsse ohne genaues Anvisieren des Ziels (</a:t>
            </a:r>
            <a:r>
              <a:rPr lang="de-DE" altLang="de-DE" sz="1400" dirty="0" err="1">
                <a:latin typeface="Arial" panose="020B0604020202020204" pitchFamily="34" charset="0"/>
              </a:rPr>
              <a:t>Deutschüsse</a:t>
            </a:r>
            <a:r>
              <a:rPr lang="de-DE" altLang="de-DE" sz="1400" dirty="0">
                <a:latin typeface="Arial" panose="020B0604020202020204" pitchFamily="34" charset="0"/>
              </a:rPr>
              <a:t>) abgegeben werden, ausgenommen das Schießen auf Wurfscheiben,</a:t>
            </a:r>
          </a:p>
          <a:p>
            <a:pPr marL="784225" lvl="1" indent="-342900" eaLnBrk="0" hangingPunct="0">
              <a:spcBef>
                <a:spcPct val="0"/>
              </a:spcBef>
              <a:buClrTx/>
              <a:buSzTx/>
              <a:buFont typeface="+mj-lt"/>
              <a:buAutoNum type="arabicPeriod"/>
            </a:pPr>
            <a:r>
              <a:rPr lang="de-DE" altLang="de-DE" sz="1400" dirty="0">
                <a:latin typeface="Arial" panose="020B0604020202020204" pitchFamily="34" charset="0"/>
              </a:rPr>
              <a:t>der Ablauf der Schießübung dem Schützen vor ihrer Absolvierung nicht auf Grund von zuvor festgelegten Regeln bekannt ist.</a:t>
            </a:r>
          </a:p>
          <a:p>
            <a:pPr marL="0" indent="0" eaLnBrk="0" hangingPunct="0">
              <a:spcBef>
                <a:spcPct val="0"/>
              </a:spcBef>
              <a:buClrTx/>
              <a:buSzTx/>
              <a:buNone/>
            </a:pPr>
            <a:endParaRPr lang="de-DE" altLang="de-DE" sz="1800" dirty="0">
              <a:latin typeface="Arial" panose="020B0604020202020204" pitchFamily="34" charset="0"/>
            </a:endParaRPr>
          </a:p>
          <a:p>
            <a:pPr marL="0" indent="0" eaLnBrk="0" hangingPunct="0">
              <a:spcBef>
                <a:spcPct val="0"/>
              </a:spcBef>
              <a:buClrTx/>
              <a:buSzTx/>
              <a:buNone/>
            </a:pPr>
            <a:r>
              <a:rPr lang="de-DE" altLang="de-DE" sz="1800" dirty="0">
                <a:latin typeface="Arial" panose="020B0604020202020204" pitchFamily="34" charset="0"/>
              </a:rPr>
              <a:t>Die Veranstaltung vorgenannter Schießübungen sowie die Teilnahme als Sportschütze des Verbandes an derartigen Übungen ist verboten</a:t>
            </a:r>
          </a:p>
        </p:txBody>
      </p:sp>
    </p:spTree>
    <p:extLst>
      <p:ext uri="{BB962C8B-B14F-4D97-AF65-F5344CB8AC3E}">
        <p14:creationId xmlns:p14="http://schemas.microsoft.com/office/powerpoint/2010/main" val="86221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4576557-60C3-42A2-8D0F-08A875D373A0}" type="slidenum">
              <a:rPr lang="de-DE"/>
              <a:pPr/>
              <a:t>2</a:t>
            </a:fld>
            <a:endParaRPr lang="de-DE"/>
          </a:p>
        </p:txBody>
      </p:sp>
      <p:sp>
        <p:nvSpPr>
          <p:cNvPr id="149506" name="Rectangle 2"/>
          <p:cNvSpPr>
            <a:spLocks noGrp="1" noChangeArrowheads="1"/>
          </p:cNvSpPr>
          <p:nvPr>
            <p:ph type="title"/>
          </p:nvPr>
        </p:nvSpPr>
        <p:spPr/>
        <p:txBody>
          <a:bodyPr/>
          <a:lstStyle/>
          <a:p>
            <a:r>
              <a:rPr lang="de-DE" sz="3200" dirty="0"/>
              <a:t>Allgemein: Schießen und Aufsicht</a:t>
            </a:r>
            <a:br>
              <a:rPr lang="de-DE" sz="3200" dirty="0"/>
            </a:br>
            <a:endParaRPr lang="de-DE" sz="3200" dirty="0"/>
          </a:p>
        </p:txBody>
      </p:sp>
      <p:sp>
        <p:nvSpPr>
          <p:cNvPr id="149507" name="Rectangle 3"/>
          <p:cNvSpPr>
            <a:spLocks noGrp="1" noChangeArrowheads="1"/>
          </p:cNvSpPr>
          <p:nvPr>
            <p:ph type="body" idx="1"/>
          </p:nvPr>
        </p:nvSpPr>
        <p:spPr/>
        <p:txBody>
          <a:bodyPr/>
          <a:lstStyle/>
          <a:p>
            <a:r>
              <a:rPr lang="de-DE" sz="1800" dirty="0"/>
              <a:t>Jedes Schießen ist unter Aufsicht einer verantwortlichen Aufsichtsperson (Standaufsicht), deren </a:t>
            </a:r>
            <a:r>
              <a:rPr lang="de-DE" sz="1800" b="1" dirty="0">
                <a:solidFill>
                  <a:srgbClr val="FF0000"/>
                </a:solidFill>
              </a:rPr>
              <a:t>Name</a:t>
            </a:r>
            <a:r>
              <a:rPr lang="de-DE" sz="1800" dirty="0"/>
              <a:t> auf der Schießstätte </a:t>
            </a:r>
            <a:r>
              <a:rPr lang="de-DE" sz="1800" b="1" dirty="0">
                <a:solidFill>
                  <a:srgbClr val="FF0000"/>
                </a:solidFill>
              </a:rPr>
              <a:t>ausgehängt ist</a:t>
            </a:r>
            <a:r>
              <a:rPr lang="de-DE" sz="1800" dirty="0"/>
              <a:t>, durchzuführen. </a:t>
            </a:r>
          </a:p>
          <a:p>
            <a:endParaRPr lang="de-DE" sz="1800" dirty="0"/>
          </a:p>
          <a:p>
            <a:r>
              <a:rPr lang="de-DE" sz="1800" dirty="0"/>
              <a:t>Den Anordnungen der Standaufsicht ist unbedingt Folge zu leisten. Personen, die entgegen den Vorschriften handeln oder durch ihr Verhalten den reibungslosen Ablauf einer Schießveranstaltung stören oder zu stören versuchen, können mit sofortiger Wirkung von der weiteren Schießstandbenutzung durch die Standaufsicht oder den Schießleiter ausgeschlossen werden.</a:t>
            </a:r>
          </a:p>
          <a:p>
            <a:endParaRPr lang="de-DE" sz="1800" dirty="0"/>
          </a:p>
          <a:p>
            <a:pPr>
              <a:lnSpc>
                <a:spcPct val="90000"/>
              </a:lnSpc>
            </a:pPr>
            <a:r>
              <a:rPr lang="de-DE" sz="1800" dirty="0">
                <a:solidFill>
                  <a:srgbClr val="FF0000"/>
                </a:solidFill>
              </a:rPr>
              <a:t>Innerhalb des Schützenstandes dürfen sich nur </a:t>
            </a:r>
            <a:r>
              <a:rPr lang="de-DE" sz="1800" dirty="0" err="1">
                <a:solidFill>
                  <a:srgbClr val="FF0000"/>
                </a:solidFill>
              </a:rPr>
              <a:t>aufsichtsführende</a:t>
            </a:r>
            <a:r>
              <a:rPr lang="de-DE" sz="1800" dirty="0">
                <a:solidFill>
                  <a:srgbClr val="FF0000"/>
                </a:solidFill>
              </a:rPr>
              <a:t> Personen sowie Schützen, die zum Schießen angetreten sind, aufhalten.</a:t>
            </a:r>
          </a:p>
        </p:txBody>
      </p:sp>
    </p:spTree>
    <p:extLst>
      <p:ext uri="{BB962C8B-B14F-4D97-AF65-F5344CB8AC3E}">
        <p14:creationId xmlns:p14="http://schemas.microsoft.com/office/powerpoint/2010/main" val="349825649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9507">
                                            <p:txEl>
                                              <p:pRg st="2" end="2"/>
                                            </p:txEl>
                                          </p:spTgt>
                                        </p:tgtEl>
                                        <p:attrNameLst>
                                          <p:attrName>style.visibility</p:attrName>
                                        </p:attrNameLst>
                                      </p:cBhvr>
                                      <p:to>
                                        <p:strVal val="visible"/>
                                      </p:to>
                                    </p:set>
                                    <p:anim calcmode="lin" valueType="num">
                                      <p:cBhvr additive="base">
                                        <p:cTn id="13"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F4B63785-C7DB-4E57-9FE6-D98B9287EA14}" type="slidenum">
              <a:rPr lang="de-DE"/>
              <a:pPr/>
              <a:t>20</a:t>
            </a:fld>
            <a:endParaRPr lang="de-DE"/>
          </a:p>
        </p:txBody>
      </p:sp>
      <p:sp>
        <p:nvSpPr>
          <p:cNvPr id="135170" name="Rectangle 2"/>
          <p:cNvSpPr>
            <a:spLocks noGrp="1" noChangeArrowheads="1"/>
          </p:cNvSpPr>
          <p:nvPr>
            <p:ph type="title"/>
          </p:nvPr>
        </p:nvSpPr>
        <p:spPr/>
        <p:txBody>
          <a:bodyPr/>
          <a:lstStyle/>
          <a:p>
            <a:r>
              <a:rPr lang="de-DE" sz="2000" b="1" dirty="0"/>
              <a:t>Anhang: 	Interessante Punkte</a:t>
            </a:r>
            <a:br>
              <a:rPr lang="de-DE" sz="2000" dirty="0"/>
            </a:br>
            <a:endParaRPr lang="de-DE" sz="2000" dirty="0"/>
          </a:p>
        </p:txBody>
      </p:sp>
      <p:sp>
        <p:nvSpPr>
          <p:cNvPr id="135171" name="Rectangle 3"/>
          <p:cNvSpPr>
            <a:spLocks noGrp="1" noChangeArrowheads="1"/>
          </p:cNvSpPr>
          <p:nvPr>
            <p:ph type="body" idx="1"/>
          </p:nvPr>
        </p:nvSpPr>
        <p:spPr>
          <a:xfrm>
            <a:off x="949325" y="1821656"/>
            <a:ext cx="7661275" cy="4114800"/>
          </a:xfrm>
        </p:spPr>
        <p:txBody>
          <a:bodyPr/>
          <a:lstStyle/>
          <a:p>
            <a:pPr>
              <a:lnSpc>
                <a:spcPct val="90000"/>
              </a:lnSpc>
            </a:pPr>
            <a:r>
              <a:rPr lang="de-DE" sz="2800" dirty="0"/>
              <a:t>Regelmäßig am Schießbetrieb teilnehmen</a:t>
            </a:r>
          </a:p>
          <a:p>
            <a:pPr>
              <a:lnSpc>
                <a:spcPct val="90000"/>
              </a:lnSpc>
            </a:pPr>
            <a:r>
              <a:rPr lang="de-DE" sz="2800" dirty="0"/>
              <a:t>Voraussetzung für eine Erlaubnis</a:t>
            </a:r>
          </a:p>
          <a:p>
            <a:pPr>
              <a:lnSpc>
                <a:spcPct val="90000"/>
              </a:lnSpc>
            </a:pPr>
            <a:r>
              <a:rPr lang="de-DE" sz="2800" dirty="0"/>
              <a:t>Persönliche Eignung</a:t>
            </a:r>
          </a:p>
          <a:p>
            <a:pPr>
              <a:lnSpc>
                <a:spcPct val="90000"/>
              </a:lnSpc>
            </a:pPr>
            <a:r>
              <a:rPr lang="de-DE" sz="2800" dirty="0"/>
              <a:t>Sachkunde</a:t>
            </a:r>
          </a:p>
          <a:p>
            <a:pPr>
              <a:lnSpc>
                <a:spcPct val="90000"/>
              </a:lnSpc>
            </a:pPr>
            <a:r>
              <a:rPr lang="de-DE" sz="2800" dirty="0"/>
              <a:t>Bedürfnis</a:t>
            </a:r>
          </a:p>
          <a:p>
            <a:pPr>
              <a:lnSpc>
                <a:spcPct val="90000"/>
              </a:lnSpc>
            </a:pPr>
            <a:r>
              <a:rPr lang="de-DE" sz="2800" dirty="0"/>
              <a:t>Erwerb und Besitz</a:t>
            </a:r>
          </a:p>
          <a:p>
            <a:pPr>
              <a:lnSpc>
                <a:spcPct val="90000"/>
              </a:lnSpc>
            </a:pPr>
            <a:r>
              <a:rPr lang="de-DE" sz="2800" dirty="0"/>
              <a:t>Schießstätten, Schießen durch Minderjährige</a:t>
            </a:r>
          </a:p>
          <a:p>
            <a:pPr>
              <a:lnSpc>
                <a:spcPct val="90000"/>
              </a:lnSpc>
            </a:pPr>
            <a:r>
              <a:rPr lang="de-DE" sz="2800" dirty="0"/>
              <a:t>Überlassen</a:t>
            </a:r>
          </a:p>
          <a:p>
            <a:pPr>
              <a:lnSpc>
                <a:spcPct val="90000"/>
              </a:lnSpc>
            </a:pPr>
            <a:r>
              <a:rPr lang="de-DE" sz="2800" dirty="0"/>
              <a:t>Aufbewahrung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000" b="1" dirty="0"/>
              <a:t>Anhang: 	Änderung ab 06. Juli 2017</a:t>
            </a:r>
            <a:br>
              <a:rPr lang="de-DE" sz="2000" b="1" dirty="0"/>
            </a:br>
            <a:br>
              <a:rPr lang="de-DE" sz="2000" b="1" dirty="0"/>
            </a:br>
            <a:endParaRPr lang="de-DE" sz="2000" b="1" dirty="0"/>
          </a:p>
        </p:txBody>
      </p:sp>
      <p:sp>
        <p:nvSpPr>
          <p:cNvPr id="4" name="Foliennummernplatzhalter 3"/>
          <p:cNvSpPr>
            <a:spLocks noGrp="1"/>
          </p:cNvSpPr>
          <p:nvPr>
            <p:ph type="sldNum" sz="quarter" idx="12"/>
          </p:nvPr>
        </p:nvSpPr>
        <p:spPr/>
        <p:txBody>
          <a:bodyPr/>
          <a:lstStyle/>
          <a:p>
            <a:fld id="{431A5FFB-EDC2-4C13-923C-DC4CF0BCEC93}" type="slidenum">
              <a:rPr lang="de-DE" smtClean="0"/>
              <a:pPr/>
              <a:t>21</a:t>
            </a:fld>
            <a:endParaRPr lang="de-DE"/>
          </a:p>
        </p:txBody>
      </p:sp>
      <p:sp>
        <p:nvSpPr>
          <p:cNvPr id="3" name="Inhaltsplatzhalter 2"/>
          <p:cNvSpPr>
            <a:spLocks noGrp="1"/>
          </p:cNvSpPr>
          <p:nvPr>
            <p:ph idx="1"/>
          </p:nvPr>
        </p:nvSpPr>
        <p:spPr/>
        <p:txBody>
          <a:bodyPr/>
          <a:lstStyle/>
          <a:p>
            <a:r>
              <a:rPr lang="de-DE" dirty="0">
                <a:hlinkClick r:id="rId3"/>
              </a:rPr>
              <a:t>§ 58 Abs. 8 WaffG </a:t>
            </a:r>
            <a:r>
              <a:rPr lang="de-DE" sz="1100" dirty="0"/>
              <a:t> </a:t>
            </a:r>
            <a:r>
              <a:rPr lang="de-DE" sz="1400" dirty="0"/>
              <a:t>wird die Amnestieregelung angesprochen. Die praxisrelevanten Regelungen hierzu sehen vor, dass bis zum 01.07.2018 ein Strafverzicht bezüglich illegal besessener erlaubnispflichtiger Waffen und Munition besteht. Das bedeutet, dass Personen, die innerhalb der Frist der zuständigen Waffenbehörde oder einer Polizeidienststelle entsprechende Waffen oder Munition übergeben, nicht wegen unerlaubten Erwerbs, unerlaubten Besitzes, unerlaubten Führens auf dem direkten Weg zur Übergabe an die </a:t>
            </a:r>
            <a:r>
              <a:rPr lang="de-DE" sz="1400" dirty="0">
                <a:hlinkClick r:id="rId4"/>
              </a:rPr>
              <a:t>zuständige Behörde oder Polizeidienststelle </a:t>
            </a:r>
            <a:r>
              <a:rPr lang="de-DE" sz="1400" dirty="0"/>
              <a:t>oder wegen unerlaubten Verbringens bestraft werden. Anders als bei der letzten Amnestie im Jahr 2009 wird es hingegen nicht möglich sein, illegal besessene Waffen und Munition einem Berechtigten zu überlassen.</a:t>
            </a:r>
          </a:p>
          <a:p>
            <a:r>
              <a:rPr lang="de-DE" sz="1400" dirty="0"/>
              <a:t>In der Anlage 1 Abschnitt 3 Nummer 1.5 des Waffengesetzes werden panzerbrechende Munition sowie Munition mit Spreng- und Brandsätzen und Munition mit Leuchtspursätzen sowie Geschosse für diese Munition genannt. Soweit diese nicht vom Gesetz über die Kontrolle von Kriegswaffen umfasst sind, sind diese zukünftig verboten. Soweit derartige Munition oder Geschosse besessen werden, können sie ebenfalls im Rahmen der Amnestieregelung abgegeben werden.</a:t>
            </a:r>
          </a:p>
          <a:p>
            <a:endParaRPr lang="de-DE" sz="1400" dirty="0"/>
          </a:p>
          <a:p>
            <a:r>
              <a:rPr lang="de-DE" sz="1100" dirty="0"/>
              <a:t>§ 6 </a:t>
            </a:r>
            <a:r>
              <a:rPr lang="de-DE" sz="1100" dirty="0" err="1"/>
              <a:t>AWaffV</a:t>
            </a:r>
            <a:r>
              <a:rPr lang="de-DE" sz="1100" dirty="0"/>
              <a:t> (Allgemeine Waffengesetz-Verordnung) - Vom Schießsport ausgeschlossene Schusswaffen(1) Vom sportlichen Schießen sind ausgeschlossen:</a:t>
            </a:r>
          </a:p>
          <a:p>
            <a:r>
              <a:rPr lang="de-DE" sz="1100" dirty="0"/>
              <a:t>...</a:t>
            </a:r>
          </a:p>
          <a:p>
            <a:r>
              <a:rPr lang="de-DE" sz="1100" dirty="0"/>
              <a:t>3. halbautomatische Langwaffen mit einem Magazin, das eine Kapazität von mehr als zehn Patronen hat.</a:t>
            </a:r>
          </a:p>
          <a:p>
            <a:endParaRPr lang="de-DE" sz="1100" dirty="0"/>
          </a:p>
        </p:txBody>
      </p:sp>
      <p:sp>
        <p:nvSpPr>
          <p:cNvPr id="6" name="Rechteck 5"/>
          <p:cNvSpPr/>
          <p:nvPr/>
        </p:nvSpPr>
        <p:spPr>
          <a:xfrm>
            <a:off x="1331640" y="1611868"/>
            <a:ext cx="2520280" cy="369332"/>
          </a:xfrm>
          <a:prstGeom prst="rect">
            <a:avLst/>
          </a:prstGeom>
        </p:spPr>
        <p:txBody>
          <a:bodyPr wrap="square">
            <a:spAutoFit/>
          </a:bodyPr>
          <a:lstStyle/>
          <a:p>
            <a:r>
              <a:rPr lang="de-DE" b="1" dirty="0"/>
              <a:t>Waffenamnestie</a:t>
            </a:r>
            <a:endParaRPr lang="de-DE" dirty="0"/>
          </a:p>
        </p:txBody>
      </p:sp>
    </p:spTree>
    <p:extLst>
      <p:ext uri="{BB962C8B-B14F-4D97-AF65-F5344CB8AC3E}">
        <p14:creationId xmlns:p14="http://schemas.microsoft.com/office/powerpoint/2010/main" val="410417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000" b="1" dirty="0"/>
              <a:t>Anhang:	Änderung ab 06. Juli 2017</a:t>
            </a:r>
            <a:br>
              <a:rPr lang="de-DE" sz="2000" b="1" dirty="0"/>
            </a:br>
            <a:br>
              <a:rPr lang="de-DE" sz="2000" dirty="0"/>
            </a:br>
            <a:endParaRPr lang="de-DE" sz="2000" dirty="0"/>
          </a:p>
        </p:txBody>
      </p:sp>
      <p:sp>
        <p:nvSpPr>
          <p:cNvPr id="4" name="Foliennummernplatzhalter 3"/>
          <p:cNvSpPr>
            <a:spLocks noGrp="1"/>
          </p:cNvSpPr>
          <p:nvPr>
            <p:ph type="sldNum" sz="quarter" idx="12"/>
          </p:nvPr>
        </p:nvSpPr>
        <p:spPr/>
        <p:txBody>
          <a:bodyPr/>
          <a:lstStyle/>
          <a:p>
            <a:fld id="{431A5FFB-EDC2-4C13-923C-DC4CF0BCEC93}" type="slidenum">
              <a:rPr lang="de-DE" smtClean="0"/>
              <a:pPr/>
              <a:t>22</a:t>
            </a:fld>
            <a:endParaRPr lang="de-DE"/>
          </a:p>
        </p:txBody>
      </p:sp>
      <p:sp>
        <p:nvSpPr>
          <p:cNvPr id="3" name="Inhaltsplatzhalter 2"/>
          <p:cNvSpPr>
            <a:spLocks noGrp="1"/>
          </p:cNvSpPr>
          <p:nvPr>
            <p:ph idx="1"/>
          </p:nvPr>
        </p:nvSpPr>
        <p:spPr>
          <a:xfrm>
            <a:off x="903253" y="2261322"/>
            <a:ext cx="7661275" cy="4114800"/>
          </a:xfrm>
        </p:spPr>
        <p:txBody>
          <a:bodyPr/>
          <a:lstStyle/>
          <a:p>
            <a:r>
              <a:rPr lang="de-DE" sz="1400" dirty="0"/>
              <a:t>Nach den neuen Regelungen in </a:t>
            </a:r>
            <a:r>
              <a:rPr lang="de-DE" dirty="0">
                <a:hlinkClick r:id="rId3"/>
              </a:rPr>
              <a:t>§ 36 WaffG </a:t>
            </a:r>
            <a:r>
              <a:rPr lang="de-DE" dirty="0"/>
              <a:t> </a:t>
            </a:r>
            <a:r>
              <a:rPr lang="de-DE" sz="1400" dirty="0"/>
              <a:t>zur Aufbewahrung wird es zukünftig nicht mehr ausreichen, Waffen in Behältnissen der Sicherheitsstufe A und B nach VDMA 24992 (Stand Mai 1995) aufzubewahren. Dennoch wird es für die meisten Waffenbesitzer nicht </a:t>
            </a:r>
            <a:r>
              <a:rPr lang="de-DE" sz="1400" dirty="0" err="1"/>
              <a:t>erfor</a:t>
            </a:r>
            <a:endParaRPr lang="de-DE" sz="1400" dirty="0"/>
          </a:p>
          <a:p>
            <a:r>
              <a:rPr lang="de-DE" sz="1400" dirty="0"/>
              <a:t>Werden Sicherheitsbehältnisse nach Inkrafttreten der Gesetzesnovelle erworben, gelten zukünftig folgende Bestimmungen: </a:t>
            </a:r>
          </a:p>
          <a:p>
            <a:pPr lvl="1"/>
            <a:r>
              <a:rPr lang="de-DE" sz="1200" dirty="0"/>
              <a:t>Erlaubnisfreie Waffen oder Munition sind mindestens in einem verschlossenen Behältnis aufzubewahren.</a:t>
            </a:r>
          </a:p>
          <a:p>
            <a:pPr lvl="1"/>
            <a:r>
              <a:rPr lang="de-DE" sz="1200" dirty="0"/>
              <a:t>Für erlaubnispflichtige Munition wird jedenfalls ein Stahlblechbehältnis ohne Klassifizierung mit Schwenkriegelschloss oder einer gleichwertigen Verschlussvorrichtung oder ein gleichwertiges Behältnis benötigt.</a:t>
            </a:r>
          </a:p>
          <a:p>
            <a:pPr lvl="1"/>
            <a:r>
              <a:rPr lang="de-DE" sz="1200" dirty="0"/>
              <a:t>Eine unbegrenzte Anzahl von Langwaffen und insgesamt bis zu fünf Kurzwaffen und Munition können in einem Sicherheitsbehältnis aufbewahrt werden, das mindestens der Norm DIN/EN 1143-1 Widerstandsgrad 0 (unter 200 Kilogramm) entspricht. </a:t>
            </a:r>
          </a:p>
          <a:p>
            <a:pPr lvl="1"/>
            <a:r>
              <a:rPr lang="de-DE" sz="1200" dirty="0"/>
              <a:t>Sofern dieses Behältnis 200 oder mehr Kilogramm schwer ist, können darin eine unbegrenzte Anzahl von Langwaffen und bis zu zehn Kurzwaffen und Munition aufbewahrt werden. </a:t>
            </a:r>
          </a:p>
          <a:p>
            <a:pPr lvl="1"/>
            <a:r>
              <a:rPr lang="de-DE" sz="1200" dirty="0"/>
              <a:t>Schließlich kann eine unbegrenzte Anzahl von Lang- und Kurzwaffen sowie Munition in einem Sicherheitsbehältnis aufbewahrt werden, das mindestens der Norm DIN/EN 1143-1 Widerstandsgrad I entspricht. </a:t>
            </a:r>
          </a:p>
        </p:txBody>
      </p:sp>
      <p:sp>
        <p:nvSpPr>
          <p:cNvPr id="5" name="Rechteck 4"/>
          <p:cNvSpPr/>
          <p:nvPr/>
        </p:nvSpPr>
        <p:spPr>
          <a:xfrm>
            <a:off x="1043608" y="1874977"/>
            <a:ext cx="6048672" cy="369332"/>
          </a:xfrm>
          <a:prstGeom prst="rect">
            <a:avLst/>
          </a:prstGeom>
        </p:spPr>
        <p:txBody>
          <a:bodyPr wrap="square">
            <a:spAutoFit/>
          </a:bodyPr>
          <a:lstStyle/>
          <a:p>
            <a:r>
              <a:rPr lang="de-DE" b="1" dirty="0"/>
              <a:t>Sichere Aufbewahrung von Waffen und Munition</a:t>
            </a:r>
            <a:endParaRPr lang="de-DE" dirty="0"/>
          </a:p>
        </p:txBody>
      </p:sp>
    </p:spTree>
    <p:extLst>
      <p:ext uri="{BB962C8B-B14F-4D97-AF65-F5344CB8AC3E}">
        <p14:creationId xmlns:p14="http://schemas.microsoft.com/office/powerpoint/2010/main" val="2567067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sz="2000" b="1" dirty="0"/>
              <a:t>Anhang:	Änderung ab 06. Juli 2017</a:t>
            </a:r>
            <a:br>
              <a:rPr lang="de-DE" sz="2000" b="1" dirty="0"/>
            </a:br>
            <a:br>
              <a:rPr lang="de-DE" sz="2000" dirty="0"/>
            </a:br>
            <a:endParaRPr lang="de-DE" sz="2000" dirty="0"/>
          </a:p>
        </p:txBody>
      </p:sp>
      <p:sp>
        <p:nvSpPr>
          <p:cNvPr id="4" name="Foliennummernplatzhalter 3"/>
          <p:cNvSpPr>
            <a:spLocks noGrp="1"/>
          </p:cNvSpPr>
          <p:nvPr>
            <p:ph type="sldNum" sz="quarter" idx="12"/>
          </p:nvPr>
        </p:nvSpPr>
        <p:spPr/>
        <p:txBody>
          <a:bodyPr/>
          <a:lstStyle/>
          <a:p>
            <a:fld id="{431A5FFB-EDC2-4C13-923C-DC4CF0BCEC93}" type="slidenum">
              <a:rPr lang="de-DE" smtClean="0"/>
              <a:pPr/>
              <a:t>23</a:t>
            </a:fld>
            <a:endParaRPr lang="de-DE"/>
          </a:p>
        </p:txBody>
      </p:sp>
      <p:sp>
        <p:nvSpPr>
          <p:cNvPr id="3" name="Inhaltsplatzhalter 2"/>
          <p:cNvSpPr>
            <a:spLocks noGrp="1"/>
          </p:cNvSpPr>
          <p:nvPr>
            <p:ph idx="1"/>
          </p:nvPr>
        </p:nvSpPr>
        <p:spPr>
          <a:xfrm>
            <a:off x="903253" y="2261322"/>
            <a:ext cx="7661275" cy="4114800"/>
          </a:xfrm>
        </p:spPr>
        <p:txBody>
          <a:bodyPr/>
          <a:lstStyle/>
          <a:p>
            <a:r>
              <a:rPr lang="de-DE" sz="1400" dirty="0"/>
              <a:t>Nach den neuen Regelungen in </a:t>
            </a:r>
            <a:r>
              <a:rPr lang="de-DE" dirty="0">
                <a:hlinkClick r:id="rId3"/>
              </a:rPr>
              <a:t>§ 36 WaffG </a:t>
            </a:r>
            <a:r>
              <a:rPr lang="de-DE" dirty="0"/>
              <a:t> </a:t>
            </a:r>
            <a:r>
              <a:rPr lang="de-DE" sz="1400" dirty="0"/>
              <a:t>zur Aufbewahrung wird es zukünftig nicht mehr ausreichen, Waffen in Behältnissen der Sicherheitsstufe A und B nach VDMA 24992 (Stand Mai 1995) aufzubewahren. Dennoch wird es für die meisten Waffenbesitzer nicht </a:t>
            </a:r>
            <a:r>
              <a:rPr lang="de-DE" sz="1400" dirty="0" err="1"/>
              <a:t>erfor</a:t>
            </a:r>
            <a:endParaRPr lang="de-DE" sz="1400" dirty="0"/>
          </a:p>
          <a:p>
            <a:r>
              <a:rPr lang="de-DE" sz="1400" dirty="0"/>
              <a:t>Werden Sicherheitsbehältnisse nach Inkrafttreten der Gesetzesnovelle erworben, gelten zukünftig folgende Bestimmungen: </a:t>
            </a:r>
          </a:p>
          <a:p>
            <a:pPr lvl="1"/>
            <a:r>
              <a:rPr lang="de-DE" sz="1200" dirty="0"/>
              <a:t>Erlaubnisfreie Waffen oder Munition sind mindestens in einem verschlossenen Behältnis aufzubewahren.</a:t>
            </a:r>
          </a:p>
          <a:p>
            <a:pPr lvl="1"/>
            <a:r>
              <a:rPr lang="de-DE" sz="1200" dirty="0"/>
              <a:t>Für erlaubnispflichtige Munition wird jedenfalls ein Stahlblechbehältnis ohne Klassifizierung mit Schwenkriegelschloss oder einer gleichwertigen Verschlussvorrichtung oder ein gleichwertiges Behältnis benötigt.</a:t>
            </a:r>
          </a:p>
          <a:p>
            <a:pPr lvl="1"/>
            <a:r>
              <a:rPr lang="de-DE" sz="1200" dirty="0"/>
              <a:t>Eine unbegrenzte Anzahl von Langwaffen und insgesamt bis zu fünf Kurzwaffen und Munition können in einem Sicherheitsbehältnis aufbewahrt werden, das mindestens der Norm DIN/EN 1143-1 Widerstandsgrad 0 (unter 200 Kilogramm) entspricht. </a:t>
            </a:r>
          </a:p>
          <a:p>
            <a:pPr lvl="1"/>
            <a:r>
              <a:rPr lang="de-DE" sz="1200" dirty="0"/>
              <a:t>Sofern dieses Behältnis 200 oder mehr Kilogramm schwer ist, können darin eine unbegrenzte Anzahl von Langwaffen und bis zu zehn Kurzwaffen und Munition aufbewahrt werden. </a:t>
            </a:r>
          </a:p>
          <a:p>
            <a:pPr lvl="1"/>
            <a:r>
              <a:rPr lang="de-DE" sz="1200" dirty="0"/>
              <a:t>Schließlich kann eine unbegrenzte Anzahl von Lang- und Kurzwaffen sowie Munition in einem Sicherheitsbehältnis aufbewahrt werden, das mindestens der Norm DIN/EN 1143-1 Widerstandsgrad I entspricht. </a:t>
            </a:r>
          </a:p>
        </p:txBody>
      </p:sp>
      <p:sp>
        <p:nvSpPr>
          <p:cNvPr id="5" name="Rechteck 4"/>
          <p:cNvSpPr/>
          <p:nvPr/>
        </p:nvSpPr>
        <p:spPr>
          <a:xfrm>
            <a:off x="1043608" y="1874977"/>
            <a:ext cx="6048672" cy="369332"/>
          </a:xfrm>
          <a:prstGeom prst="rect">
            <a:avLst/>
          </a:prstGeom>
        </p:spPr>
        <p:txBody>
          <a:bodyPr wrap="square">
            <a:spAutoFit/>
          </a:bodyPr>
          <a:lstStyle/>
          <a:p>
            <a:r>
              <a:rPr lang="de-DE" b="1" dirty="0"/>
              <a:t>Sichere Aufbewahrung von Waffen und Munition</a:t>
            </a:r>
            <a:endParaRPr lang="de-DE" dirty="0"/>
          </a:p>
        </p:txBody>
      </p:sp>
    </p:spTree>
    <p:extLst>
      <p:ext uri="{BB962C8B-B14F-4D97-AF65-F5344CB8AC3E}">
        <p14:creationId xmlns:p14="http://schemas.microsoft.com/office/powerpoint/2010/main" val="2553892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e-DE" sz="2000" b="1" dirty="0"/>
            </a:br>
            <a:r>
              <a:rPr lang="de-DE" sz="2000" b="1" dirty="0"/>
              <a:t>Anhang:	Ende Übergangsregelung ab</a:t>
            </a:r>
            <a:br>
              <a:rPr lang="de-DE" sz="2000" b="1" dirty="0"/>
            </a:br>
            <a:r>
              <a:rPr lang="de-DE" sz="2000" b="1" dirty="0"/>
              <a:t>                          01. September 2021</a:t>
            </a:r>
            <a:br>
              <a:rPr lang="de-DE" sz="2000" dirty="0"/>
            </a:br>
            <a:endParaRPr lang="de-DE" sz="2000" dirty="0"/>
          </a:p>
        </p:txBody>
      </p:sp>
      <p:sp>
        <p:nvSpPr>
          <p:cNvPr id="4" name="Foliennummernplatzhalt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1A5FFB-EDC2-4C13-923C-DC4CF0BCEC93}" type="slidenum">
              <a:rPr kumimoji="0" lang="de-DE" sz="1000" b="0" i="0" u="none" strike="noStrike" kern="1200" cap="none" spc="0" normalizeH="0" baseline="0" noProof="0" smtClean="0">
                <a:ln>
                  <a:noFill/>
                </a:ln>
                <a:solidFill>
                  <a:srgbClr val="292929"/>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de-DE" sz="1000" b="0" i="0" u="none" strike="noStrike" kern="1200" cap="none" spc="0" normalizeH="0" baseline="0" noProof="0">
              <a:ln>
                <a:noFill/>
              </a:ln>
              <a:solidFill>
                <a:srgbClr val="292929"/>
              </a:solidFill>
              <a:effectLst/>
              <a:uLnTx/>
              <a:uFillTx/>
              <a:latin typeface="Arial" charset="0"/>
              <a:ea typeface="+mn-ea"/>
              <a:cs typeface="+mn-cs"/>
            </a:endParaRPr>
          </a:p>
        </p:txBody>
      </p:sp>
      <p:sp>
        <p:nvSpPr>
          <p:cNvPr id="3" name="Inhaltsplatzhalter 2"/>
          <p:cNvSpPr>
            <a:spLocks noGrp="1"/>
          </p:cNvSpPr>
          <p:nvPr>
            <p:ph idx="1"/>
          </p:nvPr>
        </p:nvSpPr>
        <p:spPr>
          <a:xfrm>
            <a:off x="539552" y="1821546"/>
            <a:ext cx="8280920" cy="4114800"/>
          </a:xfrm>
        </p:spPr>
        <p:txBody>
          <a:bodyPr/>
          <a:lstStyle/>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1. nun </a:t>
            </a:r>
            <a:r>
              <a:rPr lang="de-DE" sz="1600" b="1" dirty="0">
                <a:solidFill>
                  <a:srgbClr val="3C3C3C"/>
                </a:solidFill>
                <a:effectLst/>
                <a:ea typeface="Times New Roman" panose="02020603050405020304" pitchFamily="18" charset="0"/>
                <a:cs typeface="Times New Roman" panose="02020603050405020304" pitchFamily="18" charset="0"/>
              </a:rPr>
              <a:t>erlaubnispflichtige, wesentliche Teile von Schusswaffen.</a:t>
            </a:r>
            <a:r>
              <a:rPr lang="de-DE" sz="1600" dirty="0">
                <a:solidFill>
                  <a:srgbClr val="3C3C3C"/>
                </a:solidFill>
                <a:effectLst/>
                <a:ea typeface="Times New Roman" panose="02020603050405020304" pitchFamily="18" charset="0"/>
                <a:cs typeface="Times New Roman" panose="02020603050405020304" pitchFamily="18" charset="0"/>
              </a:rPr>
              <a:t> Insbesondere Verschlüsse und Gehäuse</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2. nun </a:t>
            </a:r>
            <a:r>
              <a:rPr lang="de-DE" sz="1600" b="1" dirty="0">
                <a:solidFill>
                  <a:srgbClr val="3C3C3C"/>
                </a:solidFill>
                <a:effectLst/>
                <a:ea typeface="Times New Roman" panose="02020603050405020304" pitchFamily="18" charset="0"/>
                <a:cs typeface="Times New Roman" panose="02020603050405020304" pitchFamily="18" charset="0"/>
              </a:rPr>
              <a:t>verbotene, wesentliche Teile von verbotenen Schusswaffen.</a:t>
            </a:r>
            <a:r>
              <a:rPr lang="de-DE" sz="1600" dirty="0">
                <a:solidFill>
                  <a:srgbClr val="3C3C3C"/>
                </a:solidFill>
                <a:effectLst/>
                <a:ea typeface="Times New Roman" panose="02020603050405020304" pitchFamily="18" charset="0"/>
                <a:cs typeface="Times New Roman" panose="02020603050405020304" pitchFamily="18" charset="0"/>
              </a:rPr>
              <a:t> Auch hier insbesondere Verschlüsse und Gehäuse</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3. nun </a:t>
            </a:r>
            <a:r>
              <a:rPr lang="de-DE" sz="1600" b="1" dirty="0">
                <a:solidFill>
                  <a:srgbClr val="3C3C3C"/>
                </a:solidFill>
                <a:effectLst/>
                <a:ea typeface="Times New Roman" panose="02020603050405020304" pitchFamily="18" charset="0"/>
                <a:cs typeface="Times New Roman" panose="02020603050405020304" pitchFamily="18" charset="0"/>
              </a:rPr>
              <a:t>erlaubnispflichtige Salutwaffen</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4. nun </a:t>
            </a:r>
            <a:r>
              <a:rPr lang="de-DE" sz="1600" b="1" dirty="0">
                <a:solidFill>
                  <a:srgbClr val="3C3C3C"/>
                </a:solidFill>
                <a:effectLst/>
                <a:ea typeface="Times New Roman" panose="02020603050405020304" pitchFamily="18" charset="0"/>
                <a:cs typeface="Times New Roman" panose="02020603050405020304" pitchFamily="18" charset="0"/>
              </a:rPr>
              <a:t>verbotene Salutwaffen </a:t>
            </a:r>
            <a:r>
              <a:rPr lang="de-DE" sz="1600" dirty="0">
                <a:solidFill>
                  <a:srgbClr val="3C3C3C"/>
                </a:solidFill>
                <a:effectLst/>
                <a:ea typeface="Times New Roman" panose="02020603050405020304" pitchFamily="18" charset="0"/>
                <a:cs typeface="Times New Roman" panose="02020603050405020304" pitchFamily="18" charset="0"/>
              </a:rPr>
              <a:t>(Salutwaffen, die aus verbotenen Waffen entstanden sind)</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5. nun verbotene </a:t>
            </a:r>
            <a:r>
              <a:rPr lang="de-DE" sz="1600" b="1" dirty="0">
                <a:solidFill>
                  <a:srgbClr val="3C3C3C"/>
                </a:solidFill>
                <a:effectLst/>
                <a:ea typeface="Times New Roman" panose="02020603050405020304" pitchFamily="18" charset="0"/>
                <a:cs typeface="Times New Roman" panose="02020603050405020304" pitchFamily="18" charset="0"/>
              </a:rPr>
              <a:t>Magazine für Langwaffen für Zentralfeuermunition mit einer Kapazität von mehr als 10 Schuss; Magazine für Kurzwaffen für Zentralfeuermunition mit einer Kapazität von mehr als 20 Schuss. Dies gilt auch entsprechend für Magazingehäuse.</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6. nun verbotene </a:t>
            </a:r>
            <a:r>
              <a:rPr lang="de-DE" sz="1600" b="1" dirty="0">
                <a:solidFill>
                  <a:srgbClr val="3C3C3C"/>
                </a:solidFill>
                <a:effectLst/>
                <a:ea typeface="Times New Roman" panose="02020603050405020304" pitchFamily="18" charset="0"/>
                <a:cs typeface="Times New Roman" panose="02020603050405020304" pitchFamily="18" charset="0"/>
              </a:rPr>
              <a:t>Langwaffen für Zentralfeuermunition mit festen Magazinen mit einer Kapazität von mehr als 10 Schuss</a:t>
            </a:r>
            <a:r>
              <a:rPr lang="de-DE" sz="1600" dirty="0">
                <a:solidFill>
                  <a:srgbClr val="3C3C3C"/>
                </a:solidFill>
                <a:effectLst/>
                <a:ea typeface="Times New Roman" panose="02020603050405020304" pitchFamily="18" charset="0"/>
                <a:cs typeface="Times New Roman" panose="02020603050405020304" pitchFamily="18" charset="0"/>
              </a:rPr>
              <a:t>, </a:t>
            </a:r>
            <a:r>
              <a:rPr lang="de-DE" sz="1600" b="1" dirty="0">
                <a:solidFill>
                  <a:srgbClr val="3C3C3C"/>
                </a:solidFill>
                <a:effectLst/>
                <a:ea typeface="Times New Roman" panose="02020603050405020304" pitchFamily="18" charset="0"/>
                <a:cs typeface="Times New Roman" panose="02020603050405020304" pitchFamily="18" charset="0"/>
              </a:rPr>
              <a:t>Kurzwaffen für Zentralfeuermunition mit festem Magazin mit einer Kapazität von mehr als 20 Schuss.</a:t>
            </a:r>
            <a:endParaRPr lang="de-DE" sz="16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600" dirty="0">
                <a:solidFill>
                  <a:srgbClr val="3C3C3C"/>
                </a:solidFill>
                <a:effectLst/>
                <a:ea typeface="Times New Roman" panose="02020603050405020304" pitchFamily="18" charset="0"/>
                <a:cs typeface="Times New Roman" panose="02020603050405020304" pitchFamily="18" charset="0"/>
              </a:rPr>
              <a:t>7. nun erlaubnispflichtige </a:t>
            </a:r>
            <a:r>
              <a:rPr lang="de-DE" sz="1600" b="1" dirty="0">
                <a:solidFill>
                  <a:srgbClr val="3C3C3C"/>
                </a:solidFill>
                <a:effectLst/>
                <a:ea typeface="Times New Roman" panose="02020603050405020304" pitchFamily="18" charset="0"/>
                <a:cs typeface="Times New Roman" panose="02020603050405020304" pitchFamily="18" charset="0"/>
              </a:rPr>
              <a:t>Pfeilabschussgeräte</a:t>
            </a:r>
            <a:endParaRPr lang="de-DE"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4744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000" b="1" dirty="0"/>
              <a:t>Anhang:	</a:t>
            </a:r>
            <a:r>
              <a:rPr lang="de-DE" sz="2000" b="1" dirty="0" err="1"/>
              <a:t>AWaffV</a:t>
            </a:r>
            <a:r>
              <a:rPr lang="de-DE" sz="2000" b="1" dirty="0"/>
              <a:t> </a:t>
            </a:r>
            <a:br>
              <a:rPr lang="de-DE" sz="2000" b="1" dirty="0"/>
            </a:br>
            <a:r>
              <a:rPr lang="de-DE" sz="2000" b="1" dirty="0"/>
              <a:t>Allgemeines Waffengesetz-Verordnung</a:t>
            </a:r>
            <a:br>
              <a:rPr lang="de-DE" sz="2000" b="1" dirty="0"/>
            </a:br>
            <a:endParaRPr lang="de-DE" sz="2000" b="1" dirty="0"/>
          </a:p>
        </p:txBody>
      </p:sp>
      <p:sp>
        <p:nvSpPr>
          <p:cNvPr id="4" name="Foliennummernplatzhalter 3"/>
          <p:cNvSpPr>
            <a:spLocks noGrp="1"/>
          </p:cNvSpPr>
          <p:nvPr>
            <p:ph type="sldNum" sz="quarter" idx="12"/>
          </p:nvPr>
        </p:nvSpPr>
        <p:spPr/>
        <p:txBody>
          <a:bodyPr/>
          <a:lstStyle/>
          <a:p>
            <a:fld id="{431A5FFB-EDC2-4C13-923C-DC4CF0BCEC93}" type="slidenum">
              <a:rPr lang="de-DE" smtClean="0"/>
              <a:pPr/>
              <a:t>25</a:t>
            </a:fld>
            <a:endParaRPr lang="de-DE"/>
          </a:p>
        </p:txBody>
      </p:sp>
      <p:sp>
        <p:nvSpPr>
          <p:cNvPr id="3" name="Inhaltsplatzhalter 2"/>
          <p:cNvSpPr>
            <a:spLocks noGrp="1"/>
          </p:cNvSpPr>
          <p:nvPr>
            <p:ph idx="1"/>
          </p:nvPr>
        </p:nvSpPr>
        <p:spPr>
          <a:xfrm>
            <a:off x="827584" y="1487258"/>
            <a:ext cx="7661275" cy="4752528"/>
          </a:xfrm>
        </p:spPr>
        <p:txBody>
          <a:bodyPr/>
          <a:lstStyle/>
          <a:p>
            <a:pPr lvl="1"/>
            <a:endParaRPr lang="de-DE" sz="1200" dirty="0"/>
          </a:p>
          <a:p>
            <a:r>
              <a:rPr lang="de-DE" sz="1400" b="1" dirty="0"/>
              <a:t>§ 6 </a:t>
            </a:r>
            <a:r>
              <a:rPr lang="de-DE" sz="1400" b="1" dirty="0" err="1"/>
              <a:t>AWaffV</a:t>
            </a:r>
            <a:r>
              <a:rPr lang="de-DE" sz="1400" b="1" dirty="0"/>
              <a:t> – Vom Schießsport ausgeschlossene Schusswaffen</a:t>
            </a:r>
          </a:p>
          <a:p>
            <a:pPr lvl="1"/>
            <a:r>
              <a:rPr lang="de-DE" sz="1200" b="1" dirty="0"/>
              <a:t>(1) Vom sportlichen Schießen sind ausgeschlossen:</a:t>
            </a:r>
          </a:p>
          <a:p>
            <a:pPr lvl="1"/>
            <a:endParaRPr lang="de-DE" sz="1200" b="1" dirty="0"/>
          </a:p>
          <a:p>
            <a:pPr lvl="2"/>
            <a:r>
              <a:rPr lang="de-DE" sz="1200" b="1" dirty="0"/>
              <a:t>1. Kurzwaffen mit einer Lauflänge von weniger als 7,62 Zentimeter (drei Zoll) Länge; </a:t>
            </a:r>
          </a:p>
          <a:p>
            <a:pPr lvl="2"/>
            <a:r>
              <a:rPr lang="de-DE" sz="1200" b="1" dirty="0"/>
              <a:t>2. halbautomatische Schusswaffen, die ihrer äußeren Form nach den Anschein einer vollautomatischen Kriegswaffe hervorrufen, die Kriegswaffe im Sinne des Gesetzes über die Kontrolle von Kriegswaffen ist, wenn </a:t>
            </a:r>
          </a:p>
          <a:p>
            <a:pPr lvl="3"/>
            <a:r>
              <a:rPr lang="de-DE" sz="1200" b="1" dirty="0"/>
              <a:t>a) die Lauflänge weniger als 42 Zentimeter beträgt, </a:t>
            </a:r>
          </a:p>
          <a:p>
            <a:pPr lvl="3"/>
            <a:r>
              <a:rPr lang="de-DE" sz="1200" b="1" dirty="0"/>
              <a:t>b) das Magazin sich hinter der Abzugseinheit befindet (so genannte </a:t>
            </a:r>
            <a:r>
              <a:rPr lang="de-DE" sz="1200" b="1" dirty="0" err="1"/>
              <a:t>Bul</a:t>
            </a:r>
            <a:r>
              <a:rPr lang="de-DE" sz="1200" b="1" dirty="0"/>
              <a:t>-Pup-Waffen)  </a:t>
            </a:r>
          </a:p>
          <a:p>
            <a:pPr lvl="3"/>
            <a:r>
              <a:rPr lang="de-DE" sz="1200" b="1" dirty="0"/>
              <a:t>c) die Hülsenlänge der verwendeten Munition bei Langwaffen weniger als 40 Millimeter beträgt</a:t>
            </a:r>
            <a:r>
              <a:rPr lang="de-DE" sz="800" b="1" dirty="0"/>
              <a:t>;</a:t>
            </a:r>
          </a:p>
          <a:p>
            <a:pPr lvl="2"/>
            <a:r>
              <a:rPr lang="de-DE" sz="1200" b="1" dirty="0"/>
              <a:t>3. halbautomatische Langwaffen mit einem Magazin, das eine Kapazität von mehr </a:t>
            </a:r>
            <a:r>
              <a:rPr lang="de-DE" sz="1200" b="1" dirty="0">
                <a:solidFill>
                  <a:srgbClr val="FF0000"/>
                </a:solidFill>
              </a:rPr>
              <a:t>als zehn Patronen hat.</a:t>
            </a:r>
          </a:p>
          <a:p>
            <a:pPr lvl="1"/>
            <a:endParaRPr lang="de-DE" sz="1200" b="1" dirty="0">
              <a:solidFill>
                <a:srgbClr val="FF0000"/>
              </a:solidFill>
            </a:endParaRPr>
          </a:p>
          <a:p>
            <a:pPr lvl="1"/>
            <a:r>
              <a:rPr lang="de-DE" sz="1200" b="1" dirty="0"/>
              <a:t>(2) Das Verbot des Schießsports mit Schusswaffen und Munition im Sinne der Anlage 2 Abschnitt 1 des Waffengesetzes bleibt unberührt.</a:t>
            </a:r>
          </a:p>
          <a:p>
            <a:pPr lvl="1"/>
            <a:r>
              <a:rPr lang="de-DE" sz="1200" b="1" dirty="0"/>
              <a:t>(3) Das Bundesverwaltungsamt kann auf Antrag eines anerkannten Schießsportverbandes Ausnahmen von den Verboten des Absatzes 1 zulassen, insbesondere wenn es sich um in national oder international bedeutenden Schießsportwettkämpfen verwendete Schusswaffen handelt.</a:t>
            </a:r>
          </a:p>
          <a:p>
            <a:pPr lvl="1"/>
            <a:r>
              <a:rPr lang="de-DE" sz="1200" b="1" dirty="0"/>
              <a:t>(4) Zuständige Behörde für die Beurteilung der Schusswaffen nach Absatz 1 ist das Bundeskriminalamt.</a:t>
            </a:r>
          </a:p>
          <a:p>
            <a:endParaRPr lang="de-DE" sz="1200" dirty="0"/>
          </a:p>
        </p:txBody>
      </p:sp>
    </p:spTree>
    <p:extLst>
      <p:ext uri="{BB962C8B-B14F-4D97-AF65-F5344CB8AC3E}">
        <p14:creationId xmlns:p14="http://schemas.microsoft.com/office/powerpoint/2010/main" val="3880970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4576557-60C3-42A2-8D0F-08A875D373A0}" type="slidenum">
              <a:rPr lang="de-DE"/>
              <a:pPr/>
              <a:t>3</a:t>
            </a:fld>
            <a:endParaRPr lang="de-DE"/>
          </a:p>
        </p:txBody>
      </p:sp>
      <p:sp>
        <p:nvSpPr>
          <p:cNvPr id="149506" name="Rectangle 2"/>
          <p:cNvSpPr>
            <a:spLocks noGrp="1" noChangeArrowheads="1"/>
          </p:cNvSpPr>
          <p:nvPr>
            <p:ph type="title"/>
          </p:nvPr>
        </p:nvSpPr>
        <p:spPr/>
        <p:txBody>
          <a:bodyPr/>
          <a:lstStyle/>
          <a:p>
            <a:r>
              <a:rPr lang="de-DE" sz="3200" dirty="0"/>
              <a:t>Allgemein: Schießen und Aufsicht</a:t>
            </a:r>
            <a:br>
              <a:rPr lang="de-DE" sz="3200" dirty="0"/>
            </a:br>
            <a:endParaRPr lang="de-DE" sz="3200" dirty="0"/>
          </a:p>
        </p:txBody>
      </p:sp>
      <p:sp>
        <p:nvSpPr>
          <p:cNvPr id="149507" name="Rectangle 3"/>
          <p:cNvSpPr>
            <a:spLocks noGrp="1" noChangeArrowheads="1"/>
          </p:cNvSpPr>
          <p:nvPr>
            <p:ph type="body" idx="1"/>
          </p:nvPr>
        </p:nvSpPr>
        <p:spPr>
          <a:xfrm>
            <a:off x="949325" y="1642988"/>
            <a:ext cx="7661275" cy="4882356"/>
          </a:xfrm>
        </p:spPr>
        <p:txBody>
          <a:bodyPr/>
          <a:lstStyle/>
          <a:p>
            <a:r>
              <a:rPr lang="de-DE" sz="1800" dirty="0"/>
              <a:t>Mit dem Schießen darf erst begonnen werden, wenn die Standaufsicht das Schießen freigibt.</a:t>
            </a:r>
          </a:p>
          <a:p>
            <a:r>
              <a:rPr lang="de-DE" sz="1800" dirty="0"/>
              <a:t>Es dürfen nur Personen schießen, die ausreichend gegen Haftpflicht versichert sind. (Tagesgebühr ab 2018 , 2,00 € kann erworben werden)</a:t>
            </a:r>
          </a:p>
          <a:p>
            <a:endParaRPr lang="de-DE" sz="1800" dirty="0"/>
          </a:p>
          <a:p>
            <a:pPr>
              <a:lnSpc>
                <a:spcPct val="90000"/>
              </a:lnSpc>
            </a:pPr>
            <a:r>
              <a:rPr lang="de-DE" sz="1800" b="1" dirty="0"/>
              <a:t>Jeder Schütze ist für jeden von ihm abgegebenen Schuss und dessen Folgen verantwortlich</a:t>
            </a:r>
          </a:p>
          <a:p>
            <a:pPr>
              <a:lnSpc>
                <a:spcPct val="90000"/>
              </a:lnSpc>
            </a:pPr>
            <a:endParaRPr lang="de-DE" sz="1800" b="1" dirty="0"/>
          </a:p>
          <a:p>
            <a:pPr>
              <a:buFont typeface="+mj-lt"/>
              <a:buAutoNum type="arabicPeriod"/>
            </a:pPr>
            <a:r>
              <a:rPr lang="de-DE" sz="1800" b="1" dirty="0">
                <a:solidFill>
                  <a:srgbClr val="000000"/>
                </a:solidFill>
                <a:highlight>
                  <a:srgbClr val="FFFF00"/>
                </a:highlight>
                <a:latin typeface="Arial" panose="020B0604020202020204" pitchFamily="34" charset="0"/>
              </a:rPr>
              <a:t>Schulung Standaufsicht: </a:t>
            </a:r>
            <a:r>
              <a:rPr lang="de-DE" sz="1800" b="1" dirty="0">
                <a:solidFill>
                  <a:srgbClr val="000000"/>
                </a:solidFill>
                <a:latin typeface="Arial" panose="020B0604020202020204" pitchFamily="34" charset="0"/>
              </a:rPr>
              <a:t>Die Teilnahme ist Pflicht. Gibt es einen Verhinderungsgrund, so ist in Eigenverantwortung diese Schulung durchzuführen (siehe Qualifizierung der Standaufsichten , weiter unten)</a:t>
            </a:r>
            <a:endParaRPr lang="de-DE" sz="1800" dirty="0">
              <a:solidFill>
                <a:srgbClr val="000000"/>
              </a:solidFill>
              <a:latin typeface="Times New Roman" panose="02020603050405020304" pitchFamily="18" charset="0"/>
            </a:endParaRPr>
          </a:p>
          <a:p>
            <a:pPr>
              <a:buFont typeface="+mj-lt"/>
              <a:buAutoNum type="arabicPeriod"/>
            </a:pPr>
            <a:r>
              <a:rPr lang="de-DE" sz="1800" b="1" dirty="0">
                <a:solidFill>
                  <a:srgbClr val="000000"/>
                </a:solidFill>
                <a:latin typeface="Arial" panose="020B0604020202020204" pitchFamily="34" charset="0"/>
              </a:rPr>
              <a:t>Eine Rückmeldung per </a:t>
            </a:r>
            <a:r>
              <a:rPr lang="de-DE" sz="1800" b="1" dirty="0" err="1">
                <a:solidFill>
                  <a:srgbClr val="000000"/>
                </a:solidFill>
                <a:latin typeface="Arial" panose="020B0604020202020204" pitchFamily="34" charset="0"/>
              </a:rPr>
              <a:t>eMail</a:t>
            </a:r>
            <a:r>
              <a:rPr lang="de-DE" sz="1800" b="1" dirty="0">
                <a:solidFill>
                  <a:srgbClr val="000000"/>
                </a:solidFill>
                <a:latin typeface="Arial" panose="020B0604020202020204" pitchFamily="34" charset="0"/>
              </a:rPr>
              <a:t> an den Vorstand wird bis zum 31.März des Jahres erwartet. </a:t>
            </a:r>
            <a:r>
              <a:rPr lang="de-DE" sz="1800" b="1" dirty="0">
                <a:solidFill>
                  <a:srgbClr val="FF0000"/>
                </a:solidFill>
                <a:highlight>
                  <a:srgbClr val="FFFF00"/>
                </a:highlight>
                <a:latin typeface="Arial" panose="020B0604020202020204" pitchFamily="34" charset="0"/>
              </a:rPr>
              <a:t>Keine Unterschrift / kein Schießen</a:t>
            </a:r>
            <a:endParaRPr lang="de-DE" sz="1800" dirty="0">
              <a:solidFill>
                <a:srgbClr val="FF0000"/>
              </a:solidFill>
              <a:highlight>
                <a:srgbClr val="FFFF00"/>
              </a:highlight>
              <a:latin typeface="Times New Roman" panose="02020603050405020304" pitchFamily="18" charset="0"/>
            </a:endParaRPr>
          </a:p>
          <a:p>
            <a:pPr>
              <a:lnSpc>
                <a:spcPct val="90000"/>
              </a:lnSpc>
            </a:pPr>
            <a:endParaRPr lang="de-DE" sz="1800" b="1" dirty="0"/>
          </a:p>
        </p:txBody>
      </p:sp>
    </p:spTree>
    <p:extLst>
      <p:ext uri="{BB962C8B-B14F-4D97-AF65-F5344CB8AC3E}">
        <p14:creationId xmlns:p14="http://schemas.microsoft.com/office/powerpoint/2010/main" val="262662406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4576557-60C3-42A2-8D0F-08A875D373A0}" type="slidenum">
              <a:rPr lang="de-DE"/>
              <a:pPr/>
              <a:t>4</a:t>
            </a:fld>
            <a:endParaRPr lang="de-DE"/>
          </a:p>
        </p:txBody>
      </p:sp>
      <p:sp>
        <p:nvSpPr>
          <p:cNvPr id="149506" name="Rectangle 2"/>
          <p:cNvSpPr>
            <a:spLocks noGrp="1" noChangeArrowheads="1"/>
          </p:cNvSpPr>
          <p:nvPr>
            <p:ph type="title"/>
          </p:nvPr>
        </p:nvSpPr>
        <p:spPr/>
        <p:txBody>
          <a:bodyPr/>
          <a:lstStyle/>
          <a:p>
            <a:r>
              <a:rPr lang="de-DE" sz="3200" dirty="0"/>
              <a:t>Allgemein: Schießen und Aufsicht</a:t>
            </a:r>
            <a:br>
              <a:rPr lang="de-DE" sz="3200" dirty="0"/>
            </a:br>
            <a:endParaRPr lang="de-DE" sz="3200" dirty="0"/>
          </a:p>
        </p:txBody>
      </p:sp>
      <p:sp>
        <p:nvSpPr>
          <p:cNvPr id="149507" name="Rectangle 3"/>
          <p:cNvSpPr>
            <a:spLocks noGrp="1" noChangeArrowheads="1"/>
          </p:cNvSpPr>
          <p:nvPr>
            <p:ph type="body" idx="1"/>
          </p:nvPr>
        </p:nvSpPr>
        <p:spPr/>
        <p:txBody>
          <a:bodyPr/>
          <a:lstStyle/>
          <a:p>
            <a:r>
              <a:rPr lang="de-DE" sz="1800" dirty="0"/>
              <a:t>Innerhalb der gesamten Schießstandanlage sind Schusswaffen und Munition nach folgenden Vorschriften zu handhaben:</a:t>
            </a:r>
          </a:p>
          <a:p>
            <a:pPr lvl="1"/>
            <a:r>
              <a:rPr lang="de-DE" sz="1600" dirty="0"/>
              <a:t>Das Berühren fremder Waffen ist nur der Standaufsicht oder mit Zustimmung und Beisein des Waffenbesitzers gestattet</a:t>
            </a:r>
          </a:p>
          <a:p>
            <a:pPr lvl="1"/>
            <a:r>
              <a:rPr lang="de-DE" sz="1600" dirty="0"/>
              <a:t>Das unnötige Hantieren an Waffen ist zu unterlassen</a:t>
            </a:r>
          </a:p>
          <a:p>
            <a:pPr lvl="1"/>
            <a:r>
              <a:rPr lang="de-DE" sz="1600" dirty="0"/>
              <a:t>Waffen dürfen nur im Schützenstand geladen werden, auch Probeanschläge sind nur im Schützenstand erlaubt.</a:t>
            </a:r>
          </a:p>
          <a:p>
            <a:pPr lvl="1"/>
            <a:r>
              <a:rPr lang="de-DE" sz="1600" dirty="0"/>
              <a:t>Geladene Waffen dürfen nicht aus der Hand gelegt oder in geladenem Zustand weitergegeben werden. Ausnahme Hilfestellung durch Standaufsicht</a:t>
            </a:r>
          </a:p>
          <a:p>
            <a:pPr lvl="1"/>
            <a:r>
              <a:rPr lang="de-DE" sz="1600" dirty="0"/>
              <a:t>Alle Waffen sind mit geöffnetem Verschluss und entnommenen Magazin abzulegen. Bei Revolvern ist die entladene Trommel auszuschwenken.</a:t>
            </a:r>
          </a:p>
          <a:p>
            <a:pPr lvl="1"/>
            <a:r>
              <a:rPr lang="de-DE" sz="1600" b="1" dirty="0">
                <a:solidFill>
                  <a:srgbClr val="FF0000"/>
                </a:solidFill>
              </a:rPr>
              <a:t>Bei „Sicherheit“ oder „Trefferaufnahme“ darf niemand eine Waffe aufnehmen oder mit einer Waffe hantieren, das nachladen der Magazine ist untersagt. Die Schützen treten vom Stand zurück</a:t>
            </a:r>
            <a:r>
              <a:rPr lang="de-DE" sz="1600" dirty="0">
                <a:solidFill>
                  <a:srgbClr val="FF0000"/>
                </a:solidFill>
              </a:rPr>
              <a:t>.</a:t>
            </a:r>
          </a:p>
        </p:txBody>
      </p:sp>
    </p:spTree>
    <p:extLst>
      <p:ext uri="{BB962C8B-B14F-4D97-AF65-F5344CB8AC3E}">
        <p14:creationId xmlns:p14="http://schemas.microsoft.com/office/powerpoint/2010/main" val="345417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9507">
                                            <p:txEl>
                                              <p:pRg st="1" end="1"/>
                                            </p:txEl>
                                          </p:spTgt>
                                        </p:tgtEl>
                                        <p:attrNameLst>
                                          <p:attrName>style.visibility</p:attrName>
                                        </p:attrNameLst>
                                      </p:cBhvr>
                                      <p:to>
                                        <p:strVal val="visible"/>
                                      </p:to>
                                    </p:set>
                                    <p:anim calcmode="lin" valueType="num">
                                      <p:cBhvr additive="base">
                                        <p:cTn id="13" dur="500" fill="hold"/>
                                        <p:tgtEl>
                                          <p:spTgt spid="149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49507">
                                            <p:txEl>
                                              <p:pRg st="2" end="2"/>
                                            </p:txEl>
                                          </p:spTgt>
                                        </p:tgtEl>
                                        <p:attrNameLst>
                                          <p:attrName>style.visibility</p:attrName>
                                        </p:attrNameLst>
                                      </p:cBhvr>
                                      <p:to>
                                        <p:strVal val="visible"/>
                                      </p:to>
                                    </p:set>
                                    <p:anim calcmode="lin" valueType="num">
                                      <p:cBhvr additive="base">
                                        <p:cTn id="19"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49507">
                                            <p:txEl>
                                              <p:pRg st="3" end="3"/>
                                            </p:txEl>
                                          </p:spTgt>
                                        </p:tgtEl>
                                        <p:attrNameLst>
                                          <p:attrName>style.visibility</p:attrName>
                                        </p:attrNameLst>
                                      </p:cBhvr>
                                      <p:to>
                                        <p:strVal val="visible"/>
                                      </p:to>
                                    </p:set>
                                    <p:anim calcmode="lin" valueType="num">
                                      <p:cBhvr additive="base">
                                        <p:cTn id="25" dur="500" fill="hold"/>
                                        <p:tgtEl>
                                          <p:spTgt spid="1495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9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49507">
                                            <p:txEl>
                                              <p:pRg st="4" end="4"/>
                                            </p:txEl>
                                          </p:spTgt>
                                        </p:tgtEl>
                                        <p:attrNameLst>
                                          <p:attrName>style.visibility</p:attrName>
                                        </p:attrNameLst>
                                      </p:cBhvr>
                                      <p:to>
                                        <p:strVal val="visible"/>
                                      </p:to>
                                    </p:set>
                                    <p:anim calcmode="lin" valueType="num">
                                      <p:cBhvr additive="base">
                                        <p:cTn id="31" dur="500" fill="hold"/>
                                        <p:tgtEl>
                                          <p:spTgt spid="1495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95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49507">
                                            <p:txEl>
                                              <p:pRg st="5" end="5"/>
                                            </p:txEl>
                                          </p:spTgt>
                                        </p:tgtEl>
                                        <p:attrNameLst>
                                          <p:attrName>style.visibility</p:attrName>
                                        </p:attrNameLst>
                                      </p:cBhvr>
                                      <p:to>
                                        <p:strVal val="visible"/>
                                      </p:to>
                                    </p:set>
                                    <p:anim calcmode="lin" valueType="num">
                                      <p:cBhvr additive="base">
                                        <p:cTn id="37" dur="500" fill="hold"/>
                                        <p:tgtEl>
                                          <p:spTgt spid="14950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495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149507">
                                            <p:txEl>
                                              <p:pRg st="6" end="6"/>
                                            </p:txEl>
                                          </p:spTgt>
                                        </p:tgtEl>
                                        <p:attrNameLst>
                                          <p:attrName>style.visibility</p:attrName>
                                        </p:attrNameLst>
                                      </p:cBhvr>
                                      <p:to>
                                        <p:strVal val="visible"/>
                                      </p:to>
                                    </p:set>
                                    <p:anim calcmode="lin" valueType="num">
                                      <p:cBhvr additive="base">
                                        <p:cTn id="43" dur="500" fill="hold"/>
                                        <p:tgtEl>
                                          <p:spTgt spid="14950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4950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4576557-60C3-42A2-8D0F-08A875D373A0}" type="slidenum">
              <a:rPr lang="de-DE"/>
              <a:pPr/>
              <a:t>5</a:t>
            </a:fld>
            <a:endParaRPr lang="de-DE"/>
          </a:p>
        </p:txBody>
      </p:sp>
      <p:sp>
        <p:nvSpPr>
          <p:cNvPr id="149506" name="Rectangle 2"/>
          <p:cNvSpPr>
            <a:spLocks noGrp="1" noChangeArrowheads="1"/>
          </p:cNvSpPr>
          <p:nvPr>
            <p:ph type="title"/>
          </p:nvPr>
        </p:nvSpPr>
        <p:spPr/>
        <p:txBody>
          <a:bodyPr/>
          <a:lstStyle/>
          <a:p>
            <a:r>
              <a:rPr lang="de-DE" sz="3200" dirty="0"/>
              <a:t>Allgemein: Schießen und Aufsicht</a:t>
            </a:r>
            <a:br>
              <a:rPr lang="de-DE" sz="3200" dirty="0"/>
            </a:br>
            <a:endParaRPr lang="de-DE" sz="3200" dirty="0"/>
          </a:p>
        </p:txBody>
      </p:sp>
      <p:sp>
        <p:nvSpPr>
          <p:cNvPr id="149507" name="Rectangle 3"/>
          <p:cNvSpPr>
            <a:spLocks noGrp="1" noChangeArrowheads="1"/>
          </p:cNvSpPr>
          <p:nvPr>
            <p:ph type="body" idx="1"/>
          </p:nvPr>
        </p:nvSpPr>
        <p:spPr/>
        <p:txBody>
          <a:bodyPr/>
          <a:lstStyle/>
          <a:p>
            <a:r>
              <a:rPr lang="de-DE" sz="1800" dirty="0"/>
              <a:t>Es dürfen nur für den Schießstand zugelassene Waffen und Munition verwendet werden.</a:t>
            </a:r>
          </a:p>
          <a:p>
            <a:r>
              <a:rPr lang="de-DE" sz="1800" dirty="0"/>
              <a:t>Bei Funktionsstörungen an Schusswaffen, die ein normales Weiterschießen nicht mehr ermöglichen ist die Standaufsicht unmittelbar zu verständigen. Diese gibt Anweisung über die weiter Handhabung der Waffe und entscheidet, ob mit der Waffe weitergeschossen werden kann.</a:t>
            </a:r>
          </a:p>
          <a:p>
            <a:endParaRPr lang="de-DE" sz="1800" dirty="0"/>
          </a:p>
          <a:p>
            <a:pPr>
              <a:lnSpc>
                <a:spcPct val="90000"/>
              </a:lnSpc>
            </a:pPr>
            <a:r>
              <a:rPr lang="de-DE" sz="1800" dirty="0">
                <a:solidFill>
                  <a:srgbClr val="FF0000"/>
                </a:solidFill>
              </a:rPr>
              <a:t>Munition an Nichtberechtigte darf nur zum sofortigen Verbrauch in der entsprechenden Menge überlassen werden, nicht verschossene Patronen sind nach Beendigung zurückzugeben!!!</a:t>
            </a:r>
          </a:p>
        </p:txBody>
      </p:sp>
    </p:spTree>
    <p:extLst>
      <p:ext uri="{BB962C8B-B14F-4D97-AF65-F5344CB8AC3E}">
        <p14:creationId xmlns:p14="http://schemas.microsoft.com/office/powerpoint/2010/main" val="2352691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4576557-60C3-42A2-8D0F-08A875D373A0}" type="slidenum">
              <a:rPr lang="de-DE"/>
              <a:pPr/>
              <a:t>6</a:t>
            </a:fld>
            <a:endParaRPr lang="de-DE"/>
          </a:p>
        </p:txBody>
      </p:sp>
      <p:sp>
        <p:nvSpPr>
          <p:cNvPr id="149506" name="Rectangle 2"/>
          <p:cNvSpPr>
            <a:spLocks noGrp="1" noChangeArrowheads="1"/>
          </p:cNvSpPr>
          <p:nvPr>
            <p:ph type="title"/>
          </p:nvPr>
        </p:nvSpPr>
        <p:spPr/>
        <p:txBody>
          <a:bodyPr/>
          <a:lstStyle/>
          <a:p>
            <a:r>
              <a:rPr lang="de-DE" dirty="0"/>
              <a:t>Schießen und Aufsicht</a:t>
            </a:r>
          </a:p>
        </p:txBody>
      </p:sp>
      <p:sp>
        <p:nvSpPr>
          <p:cNvPr id="149507" name="Rectangle 3"/>
          <p:cNvSpPr>
            <a:spLocks noGrp="1" noChangeArrowheads="1"/>
          </p:cNvSpPr>
          <p:nvPr>
            <p:ph type="body" idx="1"/>
          </p:nvPr>
        </p:nvSpPr>
        <p:spPr/>
        <p:txBody>
          <a:bodyPr/>
          <a:lstStyle/>
          <a:p>
            <a:pPr>
              <a:lnSpc>
                <a:spcPct val="90000"/>
              </a:lnSpc>
            </a:pPr>
            <a:r>
              <a:rPr lang="de-DE" sz="2400" dirty="0"/>
              <a:t>Während der </a:t>
            </a:r>
            <a:r>
              <a:rPr lang="de-DE" sz="2400" dirty="0" err="1"/>
              <a:t>Aufsichtentätigkeit</a:t>
            </a:r>
            <a:r>
              <a:rPr lang="de-DE" sz="2400" dirty="0"/>
              <a:t> darf eine Aufsichtsperson nicht am Schießen teilnehmen.</a:t>
            </a:r>
          </a:p>
          <a:p>
            <a:pPr lvl="1">
              <a:lnSpc>
                <a:spcPct val="90000"/>
              </a:lnSpc>
            </a:pPr>
            <a:r>
              <a:rPr lang="de-DE" sz="2000" dirty="0"/>
              <a:t>Wenn notwendig ,befähigte Vertretung organisieren, dann ja</a:t>
            </a:r>
            <a:br>
              <a:rPr lang="de-DE" sz="2000" dirty="0"/>
            </a:br>
            <a:endParaRPr lang="de-DE" sz="2000" dirty="0"/>
          </a:p>
          <a:p>
            <a:pPr>
              <a:lnSpc>
                <a:spcPct val="90000"/>
              </a:lnSpc>
            </a:pPr>
            <a:r>
              <a:rPr lang="de-DE" sz="2400" dirty="0"/>
              <a:t>Eine zur Aufsichtsführung befähigte Person darf schießen, ohne selbst beaufsichtigt zu werden, wenn sichergestellt ist, dass sie sich </a:t>
            </a:r>
            <a:r>
              <a:rPr lang="de-DE" sz="2400" u="sng" dirty="0">
                <a:solidFill>
                  <a:srgbClr val="FF0000"/>
                </a:solidFill>
              </a:rPr>
              <a:t>allein</a:t>
            </a:r>
            <a:r>
              <a:rPr lang="de-DE" sz="2400" dirty="0"/>
              <a:t> auf dem Schießstand befindet.</a:t>
            </a:r>
            <a:br>
              <a:rPr lang="de-DE" sz="2400" dirty="0"/>
            </a:br>
            <a:endParaRPr lang="de-DE" sz="2400" dirty="0"/>
          </a:p>
          <a:p>
            <a:pPr>
              <a:lnSpc>
                <a:spcPct val="90000"/>
              </a:lnSpc>
            </a:pPr>
            <a:r>
              <a:rPr lang="de-DE" sz="2400" dirty="0"/>
              <a:t>Beispiele</a:t>
            </a:r>
          </a:p>
          <a:p>
            <a:pPr lvl="1">
              <a:lnSpc>
                <a:spcPct val="90000"/>
              </a:lnSpc>
            </a:pPr>
            <a:r>
              <a:rPr lang="de-DE" sz="2000" dirty="0"/>
              <a:t>Leistungsschütze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9507">
                                            <p:txEl>
                                              <p:pRg st="2" end="2"/>
                                            </p:txEl>
                                          </p:spTgt>
                                        </p:tgtEl>
                                        <p:attrNameLst>
                                          <p:attrName>style.visibility</p:attrName>
                                        </p:attrNameLst>
                                      </p:cBhvr>
                                      <p:to>
                                        <p:strVal val="visible"/>
                                      </p:to>
                                    </p:set>
                                    <p:anim calcmode="lin" valueType="num">
                                      <p:cBhvr additive="base">
                                        <p:cTn id="7" dur="500" fill="hold"/>
                                        <p:tgtEl>
                                          <p:spTgt spid="149507">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9507">
                                            <p:txEl>
                                              <p:pRg st="3" end="3"/>
                                            </p:txEl>
                                          </p:spTgt>
                                        </p:tgtEl>
                                        <p:attrNameLst>
                                          <p:attrName>style.visibility</p:attrName>
                                        </p:attrNameLst>
                                      </p:cBhvr>
                                      <p:to>
                                        <p:strVal val="visible"/>
                                      </p:to>
                                    </p:set>
                                    <p:anim calcmode="lin" valueType="num">
                                      <p:cBhvr additive="base">
                                        <p:cTn id="13" dur="500" fill="hold"/>
                                        <p:tgtEl>
                                          <p:spTgt spid="149507">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9507">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149507">
                                            <p:txEl>
                                              <p:pRg st="4" end="4"/>
                                            </p:txEl>
                                          </p:spTgt>
                                        </p:tgtEl>
                                        <p:attrNameLst>
                                          <p:attrName>style.visibility</p:attrName>
                                        </p:attrNameLst>
                                      </p:cBhvr>
                                      <p:to>
                                        <p:strVal val="visible"/>
                                      </p:to>
                                    </p:set>
                                    <p:anim calcmode="lin" valueType="num">
                                      <p:cBhvr additive="base">
                                        <p:cTn id="17" dur="500" fill="hold"/>
                                        <p:tgtEl>
                                          <p:spTgt spid="149507">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4950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CB4C7B3-AEF0-4973-A8E3-E102D3358533}" type="slidenum">
              <a:rPr kumimoji="0" lang="de-DE" sz="1000" b="0" i="0" u="none" strike="noStrike" kern="1200" cap="none" spc="0" normalizeH="0" baseline="0" noProof="0">
                <a:ln>
                  <a:noFill/>
                </a:ln>
                <a:solidFill>
                  <a:srgbClr val="292929"/>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de-DE" sz="1000" b="0" i="0" u="none" strike="noStrike" kern="1200" cap="none" spc="0" normalizeH="0" baseline="0" noProof="0">
              <a:ln>
                <a:noFill/>
              </a:ln>
              <a:solidFill>
                <a:srgbClr val="292929"/>
              </a:solidFill>
              <a:effectLst/>
              <a:uLnTx/>
              <a:uFillTx/>
              <a:latin typeface="Arial" charset="0"/>
              <a:ea typeface="+mn-ea"/>
              <a:cs typeface="+mn-cs"/>
            </a:endParaRPr>
          </a:p>
        </p:txBody>
      </p:sp>
      <p:sp>
        <p:nvSpPr>
          <p:cNvPr id="106498" name="Rectangle 2"/>
          <p:cNvSpPr>
            <a:spLocks noGrp="1" noChangeArrowheads="1"/>
          </p:cNvSpPr>
          <p:nvPr>
            <p:ph type="title"/>
          </p:nvPr>
        </p:nvSpPr>
        <p:spPr/>
        <p:txBody>
          <a:bodyPr/>
          <a:lstStyle/>
          <a:p>
            <a:r>
              <a:rPr lang="de-DE" dirty="0"/>
              <a:t> Schießen und Aufsicht</a:t>
            </a:r>
          </a:p>
        </p:txBody>
      </p:sp>
      <p:sp>
        <p:nvSpPr>
          <p:cNvPr id="106499" name="Rectangle 3"/>
          <p:cNvSpPr>
            <a:spLocks noGrp="1" noChangeArrowheads="1"/>
          </p:cNvSpPr>
          <p:nvPr>
            <p:ph type="body" idx="1"/>
          </p:nvPr>
        </p:nvSpPr>
        <p:spPr>
          <a:xfrm>
            <a:off x="533400" y="1509713"/>
            <a:ext cx="8352928" cy="5015631"/>
          </a:xfrm>
        </p:spPr>
        <p:txBody>
          <a:bodyPr/>
          <a:lstStyle/>
          <a:p>
            <a:pPr marL="0" indent="0">
              <a:lnSpc>
                <a:spcPct val="107000"/>
              </a:lnSpc>
              <a:spcAft>
                <a:spcPts val="800"/>
              </a:spcAft>
              <a:buNone/>
            </a:pPr>
            <a:r>
              <a:rPr lang="de-DE" sz="2800" b="1" dirty="0">
                <a:latin typeface="Calibri" panose="020F0502020204030204" pitchFamily="34" charset="0"/>
                <a:cs typeface="Times New Roman" panose="02020603050405020304" pitchFamily="18" charset="0"/>
              </a:rPr>
              <a:t> Schießleiter - Weiße Armbinde</a:t>
            </a:r>
          </a:p>
          <a:p>
            <a:pPr lvl="1">
              <a:lnSpc>
                <a:spcPct val="107000"/>
              </a:lnSpc>
              <a:spcAft>
                <a:spcPts val="800"/>
              </a:spcAft>
            </a:pPr>
            <a:r>
              <a:rPr lang="de-DE" sz="1600" dirty="0">
                <a:latin typeface="Arial" panose="020B0604020202020204" pitchFamily="34" charset="0"/>
                <a:cs typeface="Arial" panose="020B0604020202020204" pitchFamily="34" charset="0"/>
              </a:rPr>
              <a:t>Ist an keinen Ort gebunden</a:t>
            </a:r>
          </a:p>
          <a:p>
            <a:pPr lvl="1">
              <a:lnSpc>
                <a:spcPct val="107000"/>
              </a:lnSpc>
              <a:spcAft>
                <a:spcPts val="800"/>
              </a:spcAft>
            </a:pPr>
            <a:r>
              <a:rPr lang="de-DE" sz="1600" dirty="0">
                <a:effectLst/>
                <a:latin typeface="Arial" panose="020B0604020202020204" pitchFamily="34" charset="0"/>
                <a:ea typeface="Calibri" panose="020F0502020204030204" pitchFamily="34" charset="0"/>
                <a:cs typeface="Arial" panose="020B0604020202020204" pitchFamily="34" charset="0"/>
              </a:rPr>
              <a:t>Koordiniert das Schießen</a:t>
            </a:r>
          </a:p>
          <a:p>
            <a:pPr lvl="1">
              <a:lnSpc>
                <a:spcPct val="107000"/>
              </a:lnSpc>
              <a:spcAft>
                <a:spcPts val="800"/>
              </a:spcAft>
            </a:pPr>
            <a:r>
              <a:rPr lang="de-DE" sz="1600" dirty="0">
                <a:latin typeface="Arial" panose="020B0604020202020204" pitchFamily="34" charset="0"/>
                <a:ea typeface="Calibri" panose="020F0502020204030204" pitchFamily="34" charset="0"/>
                <a:cs typeface="Arial" panose="020B0604020202020204" pitchFamily="34" charset="0"/>
              </a:rPr>
              <a:t>Ist für den reibungslosen Ablauf verantwortlich</a:t>
            </a:r>
            <a:endParaRPr lang="de-DE" sz="1600"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spcAft>
                <a:spcPts val="800"/>
              </a:spcAft>
            </a:pPr>
            <a:r>
              <a:rPr lang="de-DE" sz="1600" dirty="0">
                <a:latin typeface="Arial" panose="020B0604020202020204" pitchFamily="34" charset="0"/>
                <a:ea typeface="Calibri" panose="020F0502020204030204" pitchFamily="34" charset="0"/>
                <a:cs typeface="Arial" panose="020B0604020202020204" pitchFamily="34" charset="0"/>
              </a:rPr>
              <a:t>Sorgt für die Ablösung der Aufsichten</a:t>
            </a:r>
          </a:p>
          <a:p>
            <a:pPr lvl="1">
              <a:lnSpc>
                <a:spcPct val="107000"/>
              </a:lnSpc>
              <a:spcAft>
                <a:spcPts val="800"/>
              </a:spcAft>
            </a:pPr>
            <a:r>
              <a:rPr lang="de-DE" sz="1600" dirty="0">
                <a:effectLst/>
                <a:latin typeface="Arial" panose="020B0604020202020204" pitchFamily="34" charset="0"/>
                <a:ea typeface="Calibri" panose="020F0502020204030204" pitchFamily="34" charset="0"/>
                <a:cs typeface="Arial" panose="020B0604020202020204" pitchFamily="34" charset="0"/>
              </a:rPr>
              <a:t>Ist Ansprechpartner der Schützen – Kameraden</a:t>
            </a:r>
          </a:p>
          <a:p>
            <a:pPr lvl="1">
              <a:lnSpc>
                <a:spcPct val="107000"/>
              </a:lnSpc>
              <a:spcAft>
                <a:spcPts val="800"/>
              </a:spcAft>
            </a:pPr>
            <a:r>
              <a:rPr lang="de-DE" sz="1600" dirty="0">
                <a:latin typeface="Arial" panose="020B0604020202020204" pitchFamily="34" charset="0"/>
                <a:ea typeface="Calibri" panose="020F0502020204030204" pitchFamily="34" charset="0"/>
                <a:cs typeface="Arial" panose="020B0604020202020204" pitchFamily="34" charset="0"/>
              </a:rPr>
              <a:t>Berichtet an den Vorstand</a:t>
            </a:r>
          </a:p>
          <a:p>
            <a:pPr marL="0" indent="0">
              <a:buNone/>
            </a:pPr>
            <a:r>
              <a:rPr lang="de-DE" sz="2800" b="1" dirty="0">
                <a:latin typeface="Calibri" panose="020F0502020204030204" pitchFamily="34" charset="0"/>
                <a:ea typeface="Calibri" panose="020F0502020204030204" pitchFamily="34" charset="0"/>
                <a:cs typeface="Times New Roman" panose="02020603050405020304" pitchFamily="18" charset="0"/>
              </a:rPr>
              <a:t> Aufsichten – Rote Armbinde</a:t>
            </a:r>
          </a:p>
          <a:p>
            <a:pPr marL="0" indent="0">
              <a:buNone/>
            </a:pPr>
            <a:r>
              <a:rPr lang="de-DE" sz="1800" dirty="0">
                <a:latin typeface="Calibri" panose="020F0502020204030204" pitchFamily="34" charset="0"/>
                <a:cs typeface="Times New Roman" panose="02020603050405020304" pitchFamily="18" charset="0"/>
              </a:rPr>
              <a:t>	Sind im Schützenstand und für die innere Sicherheit verantwortlich</a:t>
            </a:r>
          </a:p>
          <a:p>
            <a:pPr marL="609600" indent="-609600"/>
            <a:r>
              <a:rPr lang="de-DE" sz="2800" b="1" dirty="0">
                <a:latin typeface="Calibri" panose="020F0502020204030204" pitchFamily="34" charset="0"/>
                <a:ea typeface="Calibri" panose="020F0502020204030204" pitchFamily="34" charset="0"/>
                <a:cs typeface="Times New Roman" panose="02020603050405020304" pitchFamily="18" charset="0"/>
              </a:rPr>
              <a:t>Für den KW-Stand sind ab sofort 2 Aufsichten</a:t>
            </a:r>
          </a:p>
          <a:p>
            <a:pPr marL="1050925" lvl="1" indent="-609600"/>
            <a:r>
              <a:rPr lang="de-DE" sz="2400" b="1" dirty="0">
                <a:latin typeface="Calibri" panose="020F0502020204030204" pitchFamily="34" charset="0"/>
                <a:cs typeface="Times New Roman" panose="02020603050405020304" pitchFamily="18" charset="0"/>
              </a:rPr>
              <a:t>notwendig</a:t>
            </a:r>
            <a:endParaRPr lang="de-DE" sz="2400" dirty="0"/>
          </a:p>
        </p:txBody>
      </p:sp>
    </p:spTree>
    <p:extLst>
      <p:ext uri="{BB962C8B-B14F-4D97-AF65-F5344CB8AC3E}">
        <p14:creationId xmlns:p14="http://schemas.microsoft.com/office/powerpoint/2010/main" val="3227904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3A3E792-14C7-4252-B8E2-D3657A6A9388}" type="slidenum">
              <a:rPr lang="de-DE"/>
              <a:pPr/>
              <a:t>8</a:t>
            </a:fld>
            <a:endParaRPr lang="de-DE"/>
          </a:p>
        </p:txBody>
      </p:sp>
      <p:sp>
        <p:nvSpPr>
          <p:cNvPr id="123906" name="Rectangle 2"/>
          <p:cNvSpPr>
            <a:spLocks noGrp="1" noChangeArrowheads="1"/>
          </p:cNvSpPr>
          <p:nvPr>
            <p:ph type="title"/>
          </p:nvPr>
        </p:nvSpPr>
        <p:spPr/>
        <p:txBody>
          <a:bodyPr/>
          <a:lstStyle/>
          <a:p>
            <a:r>
              <a:rPr lang="de-DE"/>
              <a:t>Während des Schießens</a:t>
            </a:r>
          </a:p>
        </p:txBody>
      </p:sp>
      <p:sp>
        <p:nvSpPr>
          <p:cNvPr id="123907" name="Rectangle 3"/>
          <p:cNvSpPr>
            <a:spLocks noGrp="1" noChangeArrowheads="1"/>
          </p:cNvSpPr>
          <p:nvPr>
            <p:ph type="body" idx="1"/>
          </p:nvPr>
        </p:nvSpPr>
        <p:spPr/>
        <p:txBody>
          <a:bodyPr/>
          <a:lstStyle/>
          <a:p>
            <a:pPr>
              <a:lnSpc>
                <a:spcPct val="80000"/>
              </a:lnSpc>
            </a:pPr>
            <a:r>
              <a:rPr lang="de-DE" sz="2000" dirty="0"/>
              <a:t>Waffen dürfen nicht auf Stühlen oder Bänken abgelegt werden.   Gewehrständer oder Ablagen sind in ausreichender Anzahl von dem   Betreiber der Schießstätte bereitzustellen. </a:t>
            </a:r>
            <a:r>
              <a:rPr lang="de-DE" sz="1800" dirty="0">
                <a:solidFill>
                  <a:schemeClr val="bg2"/>
                </a:solidFill>
              </a:rPr>
              <a:t>Regelauflagen</a:t>
            </a:r>
            <a:br>
              <a:rPr lang="de-DE" sz="1800" dirty="0">
                <a:solidFill>
                  <a:schemeClr val="bg2"/>
                </a:solidFill>
              </a:rPr>
            </a:br>
            <a:endParaRPr lang="de-DE" sz="1800" dirty="0">
              <a:solidFill>
                <a:schemeClr val="bg2"/>
              </a:solidFill>
            </a:endParaRPr>
          </a:p>
          <a:p>
            <a:pPr>
              <a:lnSpc>
                <a:spcPct val="80000"/>
              </a:lnSpc>
            </a:pPr>
            <a:r>
              <a:rPr lang="de-DE" sz="2000" dirty="0"/>
              <a:t>Die Verwendung von Mobiltelefonen, Funksprechgeräten oder ähnlichen   Vorrichtungen ist … verboten. Alle Mobiltelefone müssen abgeschaltet sein. </a:t>
            </a:r>
            <a:r>
              <a:rPr lang="de-DE" sz="1800" dirty="0" err="1">
                <a:solidFill>
                  <a:schemeClr val="bg2"/>
                </a:solidFill>
              </a:rPr>
              <a:t>SpO</a:t>
            </a:r>
            <a:r>
              <a:rPr lang="de-DE" sz="1800" dirty="0">
                <a:solidFill>
                  <a:schemeClr val="bg2"/>
                </a:solidFill>
              </a:rPr>
              <a:t> 0.2.12.2</a:t>
            </a:r>
            <a:br>
              <a:rPr lang="de-DE" sz="1800" dirty="0">
                <a:solidFill>
                  <a:schemeClr val="bg2"/>
                </a:solidFill>
              </a:rPr>
            </a:br>
            <a:endParaRPr lang="de-DE" sz="1800" dirty="0">
              <a:solidFill>
                <a:schemeClr val="bg2"/>
              </a:solidFill>
            </a:endParaRPr>
          </a:p>
          <a:p>
            <a:pPr>
              <a:lnSpc>
                <a:spcPct val="80000"/>
              </a:lnSpc>
            </a:pPr>
            <a:r>
              <a:rPr lang="de-DE" sz="2000" dirty="0"/>
              <a:t>Zielübungen und das Laden der Waffe sind nur im Schützenstand gestattet, und zwar mit nach dem Geschoßfang gerichteter Mündung. </a:t>
            </a:r>
            <a:r>
              <a:rPr lang="de-DE" sz="1800" dirty="0" err="1">
                <a:solidFill>
                  <a:schemeClr val="bg2"/>
                </a:solidFill>
              </a:rPr>
              <a:t>SpO</a:t>
            </a:r>
            <a:r>
              <a:rPr lang="de-DE" sz="1800" dirty="0">
                <a:solidFill>
                  <a:schemeClr val="bg2"/>
                </a:solidFill>
              </a:rPr>
              <a:t>  0.2.6</a:t>
            </a:r>
            <a:br>
              <a:rPr lang="de-DE" sz="1800" dirty="0">
                <a:solidFill>
                  <a:schemeClr val="bg2"/>
                </a:solidFill>
              </a:rPr>
            </a:br>
            <a:endParaRPr lang="de-DE" sz="1800" dirty="0">
              <a:solidFill>
                <a:schemeClr val="bg2"/>
              </a:solidFill>
            </a:endParaRPr>
          </a:p>
          <a:p>
            <a:pPr>
              <a:lnSpc>
                <a:spcPct val="80000"/>
              </a:lnSpc>
            </a:pPr>
            <a:r>
              <a:rPr lang="de-DE" sz="2000" dirty="0"/>
              <a:t>Zielübungen sind nur mit Genehmigung des Schießleiters / Aufsicht und mit  entladener Waffe erlaubt. </a:t>
            </a:r>
            <a:r>
              <a:rPr lang="de-DE" sz="1800" dirty="0" err="1">
                <a:solidFill>
                  <a:schemeClr val="bg2"/>
                </a:solidFill>
              </a:rPr>
              <a:t>SpO</a:t>
            </a:r>
            <a:r>
              <a:rPr lang="de-DE" sz="1800" dirty="0">
                <a:solidFill>
                  <a:schemeClr val="bg2"/>
                </a:solidFill>
              </a:rPr>
              <a:t>  0.2.7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7CCCE521-B54B-4379-8B26-A3C927A69F9D}" type="slidenum">
              <a:rPr lang="de-DE"/>
              <a:pPr/>
              <a:t>9</a:t>
            </a:fld>
            <a:endParaRPr lang="de-DE"/>
          </a:p>
        </p:txBody>
      </p:sp>
      <p:sp>
        <p:nvSpPr>
          <p:cNvPr id="124930" name="Rectangle 2"/>
          <p:cNvSpPr>
            <a:spLocks noGrp="1" noChangeArrowheads="1"/>
          </p:cNvSpPr>
          <p:nvPr>
            <p:ph type="title"/>
          </p:nvPr>
        </p:nvSpPr>
        <p:spPr/>
        <p:txBody>
          <a:bodyPr/>
          <a:lstStyle/>
          <a:p>
            <a:r>
              <a:rPr lang="de-DE"/>
              <a:t>Während des Schießens</a:t>
            </a:r>
          </a:p>
        </p:txBody>
      </p:sp>
      <p:sp>
        <p:nvSpPr>
          <p:cNvPr id="124931" name="Rectangle 3"/>
          <p:cNvSpPr>
            <a:spLocks noGrp="1" noChangeArrowheads="1"/>
          </p:cNvSpPr>
          <p:nvPr>
            <p:ph type="body" idx="1"/>
          </p:nvPr>
        </p:nvSpPr>
        <p:spPr/>
        <p:txBody>
          <a:bodyPr/>
          <a:lstStyle/>
          <a:p>
            <a:pPr>
              <a:lnSpc>
                <a:spcPct val="80000"/>
              </a:lnSpc>
            </a:pPr>
            <a:r>
              <a:rPr lang="de-DE" sz="2000" dirty="0"/>
              <a:t>Gäste die an einem Schießen teilnehmen, müssen vor dem Schießen versichert werden. </a:t>
            </a:r>
            <a:r>
              <a:rPr lang="de-DE" sz="1800" dirty="0" err="1">
                <a:solidFill>
                  <a:schemeClr val="bg2"/>
                </a:solidFill>
              </a:rPr>
              <a:t>SpO</a:t>
            </a:r>
            <a:r>
              <a:rPr lang="de-DE" sz="1800" dirty="0">
                <a:solidFill>
                  <a:schemeClr val="bg2"/>
                </a:solidFill>
              </a:rPr>
              <a:t>  0.2.4</a:t>
            </a:r>
            <a:br>
              <a:rPr lang="de-DE" sz="1800" dirty="0">
                <a:solidFill>
                  <a:schemeClr val="bg2"/>
                </a:solidFill>
              </a:rPr>
            </a:br>
            <a:endParaRPr lang="de-DE" sz="1800" dirty="0">
              <a:solidFill>
                <a:schemeClr val="bg2"/>
              </a:solidFill>
            </a:endParaRPr>
          </a:p>
          <a:p>
            <a:pPr>
              <a:lnSpc>
                <a:spcPct val="80000"/>
              </a:lnSpc>
            </a:pPr>
            <a:r>
              <a:rPr lang="de-DE" sz="2000" dirty="0"/>
              <a:t>Bei allen … abgestellten / abgelegten Waffen … müssen die  Verschlüsse offen und die Magazine entfernt sein , bei Revolver Trommel nach Außen geschwenkt. </a:t>
            </a:r>
            <a:r>
              <a:rPr lang="de-DE" sz="1800" dirty="0" err="1">
                <a:solidFill>
                  <a:schemeClr val="bg2"/>
                </a:solidFill>
              </a:rPr>
              <a:t>SpO</a:t>
            </a:r>
            <a:r>
              <a:rPr lang="de-DE" sz="1800" dirty="0">
                <a:solidFill>
                  <a:schemeClr val="bg2"/>
                </a:solidFill>
              </a:rPr>
              <a:t>  0.2.5</a:t>
            </a:r>
            <a:br>
              <a:rPr lang="de-DE" sz="1800" dirty="0">
                <a:solidFill>
                  <a:schemeClr val="bg2"/>
                </a:solidFill>
              </a:rPr>
            </a:br>
            <a:endParaRPr lang="de-DE" sz="1800" dirty="0">
              <a:solidFill>
                <a:schemeClr val="bg2"/>
              </a:solidFill>
            </a:endParaRPr>
          </a:p>
          <a:p>
            <a:pPr>
              <a:lnSpc>
                <a:spcPct val="80000"/>
              </a:lnSpc>
            </a:pPr>
            <a:r>
              <a:rPr lang="de-DE" sz="2000" dirty="0"/>
              <a:t>Nur Waffen und Munition am Schießstand verwenden, die … für diesen Schießstand zugelassen sind. </a:t>
            </a:r>
            <a:r>
              <a:rPr lang="de-DE" sz="1800" dirty="0">
                <a:solidFill>
                  <a:schemeClr val="bg2"/>
                </a:solidFill>
              </a:rPr>
              <a:t>§ 27 WaffG, </a:t>
            </a:r>
            <a:r>
              <a:rPr lang="de-DE" sz="1800" dirty="0" err="1">
                <a:solidFill>
                  <a:schemeClr val="bg2"/>
                </a:solidFill>
              </a:rPr>
              <a:t>SpO</a:t>
            </a:r>
            <a:r>
              <a:rPr lang="de-DE" sz="1800" dirty="0">
                <a:solidFill>
                  <a:schemeClr val="bg2"/>
                </a:solidFill>
              </a:rPr>
              <a:t>  0.3.1</a:t>
            </a:r>
            <a:br>
              <a:rPr lang="de-DE" sz="1800" dirty="0">
                <a:solidFill>
                  <a:schemeClr val="bg2"/>
                </a:solidFill>
              </a:rPr>
            </a:br>
            <a:endParaRPr lang="de-DE" sz="1800" dirty="0">
              <a:solidFill>
                <a:schemeClr val="bg2"/>
              </a:solidFill>
            </a:endParaRPr>
          </a:p>
          <a:p>
            <a:pPr>
              <a:lnSpc>
                <a:spcPct val="80000"/>
              </a:lnSpc>
            </a:pPr>
            <a:r>
              <a:rPr lang="de-DE" sz="2000" dirty="0"/>
              <a:t>Jedes Schießen darf erst begonnen werden, wenn die</a:t>
            </a:r>
            <a:br>
              <a:rPr lang="de-DE" sz="2000" dirty="0"/>
            </a:br>
            <a:r>
              <a:rPr lang="de-DE" sz="2000" dirty="0"/>
              <a:t>verantwortliche Aufsichtsperson anwesend ist und</a:t>
            </a:r>
            <a:br>
              <a:rPr lang="de-DE" sz="2000" dirty="0"/>
            </a:br>
            <a:r>
              <a:rPr lang="de-DE" sz="2000" dirty="0"/>
              <a:t>das Schießen freigegeben hat. </a:t>
            </a:r>
            <a:r>
              <a:rPr lang="de-DE" sz="2000" i="1" dirty="0"/>
              <a:t> </a:t>
            </a:r>
            <a:r>
              <a:rPr lang="de-DE" sz="1800" dirty="0" err="1">
                <a:solidFill>
                  <a:schemeClr val="bg2"/>
                </a:solidFill>
              </a:rPr>
              <a:t>AWaffV</a:t>
            </a:r>
            <a:r>
              <a:rPr lang="de-DE" sz="1800" dirty="0">
                <a:solidFill>
                  <a:schemeClr val="bg2"/>
                </a:solidFill>
              </a:rPr>
              <a:t>  § 11</a:t>
            </a:r>
            <a:br>
              <a:rPr lang="de-DE" sz="1800" dirty="0">
                <a:solidFill>
                  <a:schemeClr val="bg2"/>
                </a:solidFill>
              </a:rPr>
            </a:br>
            <a:r>
              <a:rPr lang="de-DE" sz="2000" i="1" dirty="0"/>
              <a:t> </a:t>
            </a:r>
          </a:p>
          <a:p>
            <a:pPr>
              <a:lnSpc>
                <a:spcPct val="80000"/>
              </a:lnSpc>
            </a:pPr>
            <a:r>
              <a:rPr lang="de-DE" sz="2000" dirty="0"/>
              <a:t>unter Alkohol- oder Rauschmitteleinfluss stehenden Personen ist das Schießen und der Aufenthalt … zu untersagen.</a:t>
            </a:r>
            <a:endParaRPr lang="de-DE" sz="1800" dirty="0"/>
          </a:p>
        </p:txBody>
      </p:sp>
    </p:spTree>
  </p:cSld>
  <p:clrMapOvr>
    <a:masterClrMapping/>
  </p:clrMapOvr>
</p:sld>
</file>

<file path=ppt/theme/theme1.xml><?xml version="1.0" encoding="utf-8"?>
<a:theme xmlns:a="http://schemas.openxmlformats.org/drawingml/2006/main" name="Achsen">
  <a:themeElements>
    <a:clrScheme name="Achsen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chs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hsen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chsen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chsen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chsen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chsen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chsen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chsen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chsen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0</TotalTime>
  <Words>2810</Words>
  <Application>Microsoft Office PowerPoint</Application>
  <PresentationFormat>Bildschirmpräsentation (4:3)</PresentationFormat>
  <Paragraphs>241</Paragraphs>
  <Slides>25</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25</vt:i4>
      </vt:variant>
    </vt:vector>
  </HeadingPairs>
  <TitlesOfParts>
    <vt:vector size="31" baseType="lpstr">
      <vt:lpstr>Arial</vt:lpstr>
      <vt:lpstr>Calibri</vt:lpstr>
      <vt:lpstr>Courier New</vt:lpstr>
      <vt:lpstr>Times New Roman</vt:lpstr>
      <vt:lpstr>Wingdings</vt:lpstr>
      <vt:lpstr>Achsen</vt:lpstr>
      <vt:lpstr>Sicherheitsbelehrung / Qualifizierung der Standaufsichten für 2025  - am 22.01.2025 und zum Selbststudium - </vt:lpstr>
      <vt:lpstr>Allgemein: Schießen und Aufsicht </vt:lpstr>
      <vt:lpstr>Allgemein: Schießen und Aufsicht </vt:lpstr>
      <vt:lpstr>Allgemein: Schießen und Aufsicht </vt:lpstr>
      <vt:lpstr>Allgemein: Schießen und Aufsicht </vt:lpstr>
      <vt:lpstr>Schießen und Aufsicht</vt:lpstr>
      <vt:lpstr> Schießen und Aufsicht</vt:lpstr>
      <vt:lpstr>Während des Schießens</vt:lpstr>
      <vt:lpstr>Während des Schießens</vt:lpstr>
      <vt:lpstr>Während des Schießens</vt:lpstr>
      <vt:lpstr>Einschreiten der Aufsicht</vt:lpstr>
      <vt:lpstr>Nach dem Schießen</vt:lpstr>
      <vt:lpstr>Fragen</vt:lpstr>
      <vt:lpstr>Zusammenfassung</vt:lpstr>
      <vt:lpstr>Zusammenfassung</vt:lpstr>
      <vt:lpstr>Infomaterial</vt:lpstr>
      <vt:lpstr>Anhang: Waffengesetz (WaffG) § 4 Voraussetzungen für eine Erlaubnis </vt:lpstr>
      <vt:lpstr>Anhang:  Waffengesetz (AWaffV) § 6 Benutzung von Waffen </vt:lpstr>
      <vt:lpstr>Anhang:  Waffengesetz (WaffG) § 4 Voraussetzungen für eine Erlaubnis </vt:lpstr>
      <vt:lpstr>Anhang:  Interessante Punkte </vt:lpstr>
      <vt:lpstr>Anhang:  Änderung ab 06. Juli 2017  </vt:lpstr>
      <vt:lpstr>Anhang: Änderung ab 06. Juli 2017  </vt:lpstr>
      <vt:lpstr>Anhang: Änderung ab 06. Juli 2017  </vt:lpstr>
      <vt:lpstr> Anhang: Ende Übergangsregelung ab                           01. September 2021 </vt:lpstr>
      <vt:lpstr>Anhang: AWaffV  Allgemeines Waffengesetz-Verordnung </vt:lpstr>
    </vt:vector>
  </TitlesOfParts>
  <Company>Zentrum der Macht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Qualifizierung von Standaufsichten</dc:title>
  <dc:creator>home</dc:creator>
  <cp:lastModifiedBy>Veteranen- und Reservistenkameradschaft Schwabmünchen e.V. 1872</cp:lastModifiedBy>
  <cp:revision>91</cp:revision>
  <cp:lastPrinted>2022-12-12T13:50:51Z</cp:lastPrinted>
  <dcterms:created xsi:type="dcterms:W3CDTF">2004-12-07T09:17:09Z</dcterms:created>
  <dcterms:modified xsi:type="dcterms:W3CDTF">2025-01-23T11:47:21Z</dcterms:modified>
</cp:coreProperties>
</file>